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6.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9" r:id="rId1"/>
  </p:sldMasterIdLst>
  <p:notesMasterIdLst>
    <p:notesMasterId r:id="rId53"/>
  </p:notesMasterIdLst>
  <p:handoutMasterIdLst>
    <p:handoutMasterId r:id="rId54"/>
  </p:handoutMasterIdLst>
  <p:sldIdLst>
    <p:sldId id="331" r:id="rId2"/>
    <p:sldId id="256" r:id="rId3"/>
    <p:sldId id="335" r:id="rId4"/>
    <p:sldId id="336" r:id="rId5"/>
    <p:sldId id="337" r:id="rId6"/>
    <p:sldId id="305" r:id="rId7"/>
    <p:sldId id="306" r:id="rId8"/>
    <p:sldId id="307" r:id="rId9"/>
    <p:sldId id="310" r:id="rId10"/>
    <p:sldId id="289" r:id="rId11"/>
    <p:sldId id="360" r:id="rId12"/>
    <p:sldId id="345" r:id="rId13"/>
    <p:sldId id="343" r:id="rId14"/>
    <p:sldId id="326" r:id="rId15"/>
    <p:sldId id="327" r:id="rId16"/>
    <p:sldId id="338" r:id="rId17"/>
    <p:sldId id="356" r:id="rId18"/>
    <p:sldId id="362" r:id="rId19"/>
    <p:sldId id="363" r:id="rId20"/>
    <p:sldId id="357" r:id="rId21"/>
    <p:sldId id="358" r:id="rId22"/>
    <p:sldId id="346" r:id="rId23"/>
    <p:sldId id="359" r:id="rId24"/>
    <p:sldId id="348" r:id="rId25"/>
    <p:sldId id="349" r:id="rId26"/>
    <p:sldId id="350" r:id="rId27"/>
    <p:sldId id="351" r:id="rId28"/>
    <p:sldId id="352" r:id="rId29"/>
    <p:sldId id="353" r:id="rId30"/>
    <p:sldId id="355" r:id="rId31"/>
    <p:sldId id="364" r:id="rId32"/>
    <p:sldId id="361" r:id="rId33"/>
    <p:sldId id="365" r:id="rId34"/>
    <p:sldId id="280" r:id="rId35"/>
    <p:sldId id="303" r:id="rId36"/>
    <p:sldId id="288" r:id="rId37"/>
    <p:sldId id="314" r:id="rId38"/>
    <p:sldId id="302" r:id="rId39"/>
    <p:sldId id="366" r:id="rId40"/>
    <p:sldId id="367" r:id="rId41"/>
    <p:sldId id="285" r:id="rId42"/>
    <p:sldId id="328" r:id="rId43"/>
    <p:sldId id="299" r:id="rId44"/>
    <p:sldId id="300" r:id="rId45"/>
    <p:sldId id="301" r:id="rId46"/>
    <p:sldId id="295" r:id="rId47"/>
    <p:sldId id="296" r:id="rId48"/>
    <p:sldId id="297" r:id="rId49"/>
    <p:sldId id="286" r:id="rId50"/>
    <p:sldId id="287" r:id="rId51"/>
    <p:sldId id="332" r:id="rId5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88" autoAdjust="0"/>
    <p:restoredTop sz="75814" autoAdjust="0"/>
  </p:normalViewPr>
  <p:slideViewPr>
    <p:cSldViewPr snapToGrid="0" snapToObjects="1">
      <p:cViewPr varScale="1">
        <p:scale>
          <a:sx n="55" d="100"/>
          <a:sy n="55" d="100"/>
        </p:scale>
        <p:origin x="-1400" y="-120"/>
      </p:cViewPr>
      <p:guideLst>
        <p:guide orient="horz" pos="2160"/>
        <p:guide pos="2880"/>
      </p:guideLst>
    </p:cSldViewPr>
  </p:slideViewPr>
  <p:outlineViewPr>
    <p:cViewPr>
      <p:scale>
        <a:sx n="33" d="100"/>
        <a:sy n="33" d="100"/>
      </p:scale>
      <p:origin x="0" y="2488"/>
    </p:cViewPr>
  </p:outlineViewPr>
  <p:notesTextViewPr>
    <p:cViewPr>
      <p:scale>
        <a:sx n="100" d="100"/>
        <a:sy n="100" d="100"/>
      </p:scale>
      <p:origin x="0" y="1880"/>
    </p:cViewPr>
  </p:notesTextViewPr>
  <p:sorterViewPr>
    <p:cViewPr>
      <p:scale>
        <a:sx n="66" d="100"/>
        <a:sy n="66" d="100"/>
      </p:scale>
      <p:origin x="0" y="31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notesMaster" Target="notesMasters/notesMaster1.xml"/><Relationship Id="rId54" Type="http://schemas.openxmlformats.org/officeDocument/2006/relationships/handoutMaster" Target="handoutMasters/handoutMaster1.xml"/><Relationship Id="rId55" Type="http://schemas.openxmlformats.org/officeDocument/2006/relationships/printerSettings" Target="printerSettings/printerSettings1.bin"/><Relationship Id="rId56" Type="http://schemas.openxmlformats.org/officeDocument/2006/relationships/presProps" Target="presProps.xml"/><Relationship Id="rId57" Type="http://schemas.openxmlformats.org/officeDocument/2006/relationships/viewProps" Target="viewProps.xml"/><Relationship Id="rId58" Type="http://schemas.openxmlformats.org/officeDocument/2006/relationships/theme" Target="theme/theme1.xml"/><Relationship Id="rId59"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89647326-A300-004F-BF0E-3B2248BDCECA}" type="datetimeFigureOut">
              <a:rPr lang="en-US" smtClean="0"/>
              <a:t>2013-06-21</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47EF32C3-7A33-7348-9074-DE2DDCCC3015}" type="slidenum">
              <a:rPr lang="en-US" smtClean="0"/>
              <a:t>‹#›</a:t>
            </a:fld>
            <a:endParaRPr lang="en-US"/>
          </a:p>
        </p:txBody>
      </p:sp>
    </p:spTree>
    <p:extLst>
      <p:ext uri="{BB962C8B-B14F-4D97-AF65-F5344CB8AC3E}">
        <p14:creationId xmlns:p14="http://schemas.microsoft.com/office/powerpoint/2010/main" val="11266720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B3F0AC0E-5C8A-C046-985C-581CE679C702}" type="datetimeFigureOut">
              <a:rPr lang="en-US" smtClean="0"/>
              <a:t>2013-06-21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CD2049F2-070E-C747-8E91-522B48A20944}" type="slidenum">
              <a:rPr lang="en-US" smtClean="0"/>
              <a:t>‹#›</a:t>
            </a:fld>
            <a:endParaRPr lang="en-US"/>
          </a:p>
        </p:txBody>
      </p:sp>
    </p:spTree>
    <p:extLst>
      <p:ext uri="{BB962C8B-B14F-4D97-AF65-F5344CB8AC3E}">
        <p14:creationId xmlns:p14="http://schemas.microsoft.com/office/powerpoint/2010/main" val="159745768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smtClean="0"/>
              <a:t>Aujourd’hui</a:t>
            </a:r>
            <a:r>
              <a:rPr lang="en-US" dirty="0" smtClean="0"/>
              <a:t>, je</a:t>
            </a:r>
            <a:r>
              <a:rPr lang="en-US" baseline="0" dirty="0" smtClean="0"/>
              <a:t> </a:t>
            </a:r>
            <a:r>
              <a:rPr lang="en-US" baseline="0" dirty="0" err="1" smtClean="0"/>
              <a:t>vais</a:t>
            </a:r>
            <a:r>
              <a:rPr lang="en-US" baseline="0" dirty="0" smtClean="0"/>
              <a:t> </a:t>
            </a:r>
            <a:r>
              <a:rPr lang="en-US" baseline="0" dirty="0" err="1" smtClean="0"/>
              <a:t>traiter</a:t>
            </a:r>
            <a:r>
              <a:rPr lang="en-US" baseline="0" dirty="0" smtClean="0"/>
              <a:t> le </a:t>
            </a:r>
            <a:r>
              <a:rPr lang="en-US" baseline="0" dirty="0" err="1" smtClean="0"/>
              <a:t>subjet</a:t>
            </a:r>
            <a:r>
              <a:rPr lang="en-US" baseline="0" dirty="0" smtClean="0"/>
              <a:t> de </a:t>
            </a:r>
            <a:r>
              <a:rPr lang="en-US" baseline="0" dirty="0" err="1" smtClean="0"/>
              <a:t>l’infrastructure</a:t>
            </a:r>
            <a:r>
              <a:rPr lang="en-US" baseline="0" dirty="0" smtClean="0"/>
              <a:t> </a:t>
            </a:r>
            <a:r>
              <a:rPr lang="en-US" baseline="0" dirty="0" err="1" smtClean="0"/>
              <a:t>comme</a:t>
            </a:r>
            <a:r>
              <a:rPr lang="en-US" baseline="0" dirty="0" smtClean="0"/>
              <a:t> code et  </a:t>
            </a:r>
            <a:r>
              <a:rPr lang="en-US" baseline="0" dirty="0" err="1" smtClean="0"/>
              <a:t>montrer</a:t>
            </a:r>
            <a:r>
              <a:rPr lang="en-US" baseline="0" dirty="0" smtClean="0"/>
              <a:t> comment nous </a:t>
            </a:r>
            <a:r>
              <a:rPr lang="en-US" baseline="0" dirty="0" err="1" smtClean="0"/>
              <a:t>pouvons</a:t>
            </a:r>
            <a:r>
              <a:rPr lang="en-US" baseline="0" dirty="0" smtClean="0"/>
              <a:t> </a:t>
            </a:r>
            <a:r>
              <a:rPr lang="en-US" baseline="0" dirty="0" err="1" smtClean="0"/>
              <a:t>utiliser</a:t>
            </a:r>
            <a:r>
              <a:rPr lang="en-US" baseline="0" dirty="0" smtClean="0"/>
              <a:t> des </a:t>
            </a:r>
            <a:r>
              <a:rPr lang="en-US" baseline="0" dirty="0" err="1" smtClean="0"/>
              <a:t>outils</a:t>
            </a:r>
            <a:r>
              <a:rPr lang="en-US" baseline="0" dirty="0" smtClean="0"/>
              <a:t> </a:t>
            </a:r>
            <a:r>
              <a:rPr lang="en-US" baseline="0" dirty="0" err="1" smtClean="0"/>
              <a:t>comme</a:t>
            </a:r>
            <a:r>
              <a:rPr lang="en-US" baseline="0" dirty="0" smtClean="0"/>
              <a:t> Chef pour </a:t>
            </a:r>
            <a:r>
              <a:rPr lang="en-US" baseline="0" dirty="0" err="1" smtClean="0"/>
              <a:t>gérer</a:t>
            </a:r>
            <a:r>
              <a:rPr lang="en-US" baseline="0" dirty="0" smtClean="0"/>
              <a:t> </a:t>
            </a:r>
            <a:r>
              <a:rPr lang="en-US" baseline="0" dirty="0" err="1" smtClean="0"/>
              <a:t>nos</a:t>
            </a:r>
            <a:r>
              <a:rPr lang="en-US" baseline="0" dirty="0" smtClean="0"/>
              <a:t> </a:t>
            </a:r>
            <a:r>
              <a:rPr lang="en-US" baseline="0" dirty="0" err="1" smtClean="0"/>
              <a:t>systèmes</a:t>
            </a:r>
            <a:r>
              <a:rPr lang="en-US" baseline="0" dirty="0" smtClean="0"/>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smtClean="0"/>
              <a:t>Mon </a:t>
            </a:r>
            <a:r>
              <a:rPr lang="en-US" baseline="0" dirty="0" err="1" smtClean="0"/>
              <a:t>subjet</a:t>
            </a:r>
            <a:r>
              <a:rPr lang="en-US" baseline="0" dirty="0" smtClean="0"/>
              <a:t> et </a:t>
            </a:r>
            <a:r>
              <a:rPr lang="en-US" baseline="0" dirty="0" err="1" smtClean="0"/>
              <a:t>quelque</a:t>
            </a:r>
            <a:r>
              <a:rPr lang="en-US" baseline="0" dirty="0" smtClean="0"/>
              <a:t> chose qui </a:t>
            </a:r>
            <a:r>
              <a:rPr lang="en-US" baseline="0" dirty="0" err="1" smtClean="0"/>
              <a:t>est</a:t>
            </a:r>
            <a:r>
              <a:rPr lang="en-US" baseline="0" dirty="0" smtClean="0"/>
              <a:t> </a:t>
            </a:r>
            <a:r>
              <a:rPr lang="en-US" baseline="0" dirty="0" err="1" smtClean="0"/>
              <a:t>très</a:t>
            </a:r>
            <a:r>
              <a:rPr lang="en-US" baseline="0" dirty="0" smtClean="0"/>
              <a:t> pertinent </a:t>
            </a:r>
            <a:r>
              <a:rPr lang="en-US" baseline="0" dirty="0" err="1" smtClean="0"/>
              <a:t>etant</a:t>
            </a:r>
            <a:r>
              <a:rPr lang="en-US" baseline="0" dirty="0" smtClean="0"/>
              <a:t> </a:t>
            </a:r>
            <a:r>
              <a:rPr lang="en-US" baseline="0" dirty="0" err="1" smtClean="0"/>
              <a:t>donné</a:t>
            </a:r>
            <a:r>
              <a:rPr lang="en-US" baseline="0" dirty="0" smtClean="0"/>
              <a:t> </a:t>
            </a:r>
            <a:r>
              <a:rPr lang="en-US" baseline="0" dirty="0" err="1" smtClean="0"/>
              <a:t>que</a:t>
            </a:r>
            <a:r>
              <a:rPr lang="en-US" baseline="0" dirty="0" smtClean="0"/>
              <a:t> </a:t>
            </a:r>
            <a:r>
              <a:rPr lang="en-US" baseline="0" dirty="0" err="1" smtClean="0"/>
              <a:t>nos</a:t>
            </a:r>
            <a:r>
              <a:rPr lang="en-US" baseline="0" dirty="0" smtClean="0"/>
              <a:t> infrastructure </a:t>
            </a:r>
            <a:r>
              <a:rPr lang="en-US" baseline="0" dirty="0" err="1" smtClean="0"/>
              <a:t>devient</a:t>
            </a:r>
            <a:r>
              <a:rPr lang="en-US" baseline="0" dirty="0" smtClean="0"/>
              <a:t> de plus et plus </a:t>
            </a:r>
            <a:r>
              <a:rPr lang="en-US" baseline="0" dirty="0" err="1" smtClean="0"/>
              <a:t>virtualisée</a:t>
            </a:r>
            <a:r>
              <a:rPr lang="en-US" baseline="0" dirty="0" smtClean="0"/>
              <a:t> et </a:t>
            </a:r>
            <a:r>
              <a:rPr lang="en-US" baseline="0" dirty="0" err="1" smtClean="0"/>
              <a:t>élastique</a:t>
            </a:r>
            <a:r>
              <a:rPr lang="en-US" baseline="0" dirty="0" smtClean="0"/>
              <a:t>.</a:t>
            </a:r>
            <a:endParaRPr lang="fr-CA" noProof="0" dirty="0" smtClean="0"/>
          </a:p>
          <a:p>
            <a:endParaRPr lang="fr-CA" noProof="0" dirty="0" smtClean="0"/>
          </a:p>
          <a:p>
            <a:endParaRPr lang="fr-CA" noProof="0" dirty="0" smtClean="0"/>
          </a:p>
          <a:p>
            <a:endParaRPr lang="fr-CA" noProof="0" dirty="0" smtClean="0"/>
          </a:p>
          <a:p>
            <a:endParaRPr lang="fr-CA" noProof="0" dirty="0"/>
          </a:p>
        </p:txBody>
      </p:sp>
      <p:sp>
        <p:nvSpPr>
          <p:cNvPr id="4" name="Slide Number Placeholder 3"/>
          <p:cNvSpPr>
            <a:spLocks noGrp="1"/>
          </p:cNvSpPr>
          <p:nvPr>
            <p:ph type="sldNum" sz="quarter" idx="10"/>
          </p:nvPr>
        </p:nvSpPr>
        <p:spPr/>
        <p:txBody>
          <a:bodyPr/>
          <a:lstStyle/>
          <a:p>
            <a:fld id="{CD2049F2-070E-C747-8E91-522B48A20944}" type="slidenum">
              <a:rPr lang="en-US" smtClean="0"/>
              <a:t>1</a:t>
            </a:fld>
            <a:endParaRPr lang="en-US"/>
          </a:p>
        </p:txBody>
      </p:sp>
    </p:spTree>
    <p:extLst>
      <p:ext uri="{BB962C8B-B14F-4D97-AF65-F5344CB8AC3E}">
        <p14:creationId xmlns:p14="http://schemas.microsoft.com/office/powerpoint/2010/main" val="295466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err="1" smtClean="0"/>
              <a:t>DevOps</a:t>
            </a:r>
            <a:r>
              <a:rPr lang="en-US" baseline="0" dirty="0" smtClean="0"/>
              <a:t> nous </a:t>
            </a:r>
            <a:r>
              <a:rPr lang="en-US" baseline="0" dirty="0" err="1" smtClean="0"/>
              <a:t>permet</a:t>
            </a:r>
            <a:r>
              <a:rPr lang="en-US" baseline="0" dirty="0" smtClean="0"/>
              <a:t> </a:t>
            </a:r>
            <a:r>
              <a:rPr lang="en-US" baseline="0" dirty="0" err="1" smtClean="0"/>
              <a:t>d’avoir</a:t>
            </a:r>
            <a:r>
              <a:rPr lang="en-US" baseline="0" dirty="0" smtClean="0"/>
              <a:t> nouveaux </a:t>
            </a:r>
            <a:r>
              <a:rPr lang="en-US" baseline="0" dirty="0" err="1" smtClean="0"/>
              <a:t>langages</a:t>
            </a:r>
            <a:r>
              <a:rPr lang="en-US" baseline="0" dirty="0" smtClean="0"/>
              <a:t> de </a:t>
            </a:r>
            <a:r>
              <a:rPr lang="en-US" baseline="0" dirty="0" err="1" smtClean="0"/>
              <a:t>programmation</a:t>
            </a:r>
            <a:r>
              <a:rPr lang="en-US" baseline="0" dirty="0" smtClean="0"/>
              <a:t> pour </a:t>
            </a:r>
            <a:r>
              <a:rPr lang="en-US" baseline="0" dirty="0" err="1" smtClean="0"/>
              <a:t>faciliter</a:t>
            </a:r>
            <a:r>
              <a:rPr lang="en-US" baseline="0" dirty="0" smtClean="0"/>
              <a:t> les </a:t>
            </a:r>
            <a:r>
              <a:rPr lang="en-US" baseline="0" dirty="0" err="1" smtClean="0"/>
              <a:t>opérations</a:t>
            </a:r>
            <a:r>
              <a:rPr lang="en-US" baseline="0" dirty="0" smtClean="0"/>
              <a:t> des systems, </a:t>
            </a:r>
            <a:r>
              <a:rPr lang="en-US" baseline="0" dirty="0" err="1" smtClean="0"/>
              <a:t>suivant</a:t>
            </a:r>
            <a:r>
              <a:rPr lang="en-US" baseline="0" dirty="0" smtClean="0"/>
              <a:t> les </a:t>
            </a:r>
            <a:r>
              <a:rPr lang="en-US" baseline="0" dirty="0" err="1" smtClean="0"/>
              <a:t>principes</a:t>
            </a:r>
            <a:r>
              <a:rPr lang="en-US" baseline="0" dirty="0" smtClean="0"/>
              <a:t> CAMS -- </a:t>
            </a:r>
            <a:r>
              <a:rPr lang="en-US" baseline="0" dirty="0" err="1" smtClean="0"/>
              <a:t>communauté</a:t>
            </a:r>
            <a:r>
              <a:rPr lang="en-US" baseline="0" dirty="0" smtClean="0"/>
              <a:t>, de </a:t>
            </a:r>
            <a:r>
              <a:rPr lang="en-US" baseline="0" dirty="0" err="1" smtClean="0"/>
              <a:t>l'automatisation</a:t>
            </a:r>
            <a:r>
              <a:rPr lang="en-US" baseline="0" dirty="0" smtClean="0"/>
              <a:t>, de </a:t>
            </a:r>
            <a:r>
              <a:rPr lang="en-US" baseline="0" dirty="0" err="1" smtClean="0"/>
              <a:t>mesure</a:t>
            </a:r>
            <a:r>
              <a:rPr lang="en-US" baseline="0" dirty="0" smtClean="0"/>
              <a:t> et de </a:t>
            </a:r>
            <a:r>
              <a:rPr lang="en-US" baseline="0" dirty="0" err="1" smtClean="0"/>
              <a:t>partage</a:t>
            </a:r>
            <a:r>
              <a:rPr lang="en-US" baseline="0" dirty="0" smtClean="0"/>
              <a:t>.</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smtClean="0"/>
          </a:p>
          <a:p>
            <a:r>
              <a:rPr lang="en-US" baseline="0" dirty="0" smtClean="0"/>
              <a:t>Ref: http://</a:t>
            </a:r>
            <a:r>
              <a:rPr lang="en-US" baseline="0" dirty="0" err="1" smtClean="0"/>
              <a:t>techli.com</a:t>
            </a:r>
            <a:r>
              <a:rPr lang="en-US" baseline="0" dirty="0" smtClean="0"/>
              <a:t>/collabnet-UC4-software</a:t>
            </a:r>
          </a:p>
          <a:p>
            <a:r>
              <a:rPr lang="en-US" baseline="0" dirty="0" smtClean="0"/>
              <a:t>http://</a:t>
            </a:r>
            <a:r>
              <a:rPr lang="en-US" baseline="0" dirty="0" err="1" smtClean="0"/>
              <a:t>www.opscode.com</a:t>
            </a:r>
            <a:r>
              <a:rPr lang="en-US" baseline="0" dirty="0" smtClean="0"/>
              <a:t>/blog/2010/07/16/what-</a:t>
            </a:r>
            <a:r>
              <a:rPr lang="en-US" baseline="0" dirty="0" err="1" smtClean="0"/>
              <a:t>devops</a:t>
            </a:r>
            <a:r>
              <a:rPr lang="en-US" baseline="0" dirty="0" smtClean="0"/>
              <a:t>-means-to-me/</a:t>
            </a:r>
          </a:p>
          <a:p>
            <a:endParaRPr lang="en-US" dirty="0"/>
          </a:p>
        </p:txBody>
      </p:sp>
      <p:sp>
        <p:nvSpPr>
          <p:cNvPr id="4" name="Slide Number Placeholder 3"/>
          <p:cNvSpPr>
            <a:spLocks noGrp="1"/>
          </p:cNvSpPr>
          <p:nvPr>
            <p:ph type="sldNum" sz="quarter" idx="10"/>
          </p:nvPr>
        </p:nvSpPr>
        <p:spPr/>
        <p:txBody>
          <a:bodyPr/>
          <a:lstStyle/>
          <a:p>
            <a:fld id="{CD2049F2-070E-C747-8E91-522B48A20944}" type="slidenum">
              <a:rPr lang="en-US" smtClean="0"/>
              <a:t>10</a:t>
            </a:fld>
            <a:endParaRPr lang="en-US"/>
          </a:p>
        </p:txBody>
      </p:sp>
    </p:spTree>
    <p:extLst>
      <p:ext uri="{BB962C8B-B14F-4D97-AF65-F5344CB8AC3E}">
        <p14:creationId xmlns:p14="http://schemas.microsoft.com/office/powerpoint/2010/main" val="2014964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Le concept a </a:t>
            </a:r>
            <a:r>
              <a:rPr lang="en-US" baseline="0" dirty="0" err="1" smtClean="0"/>
              <a:t>pris</a:t>
            </a:r>
            <a:r>
              <a:rPr lang="en-US" baseline="0" dirty="0" smtClean="0"/>
              <a:t> </a:t>
            </a:r>
            <a:r>
              <a:rPr lang="en-US" baseline="0" dirty="0" err="1" smtClean="0"/>
              <a:t>forme</a:t>
            </a:r>
            <a:r>
              <a:rPr lang="en-US" baseline="0" dirty="0" smtClean="0"/>
              <a:t> en 2009 avec les interactions entre Andrew Shaffer et Patrick Dubois, </a:t>
            </a:r>
            <a:r>
              <a:rPr lang="en-US" baseline="0" dirty="0" err="1" smtClean="0"/>
              <a:t>ainsi</a:t>
            </a:r>
            <a:r>
              <a:rPr lang="en-US" baseline="0" dirty="0" smtClean="0"/>
              <a:t> </a:t>
            </a:r>
            <a:r>
              <a:rPr lang="en-US" baseline="0" dirty="0" err="1" smtClean="0"/>
              <a:t>qu’un</a:t>
            </a:r>
            <a:r>
              <a:rPr lang="en-US" baseline="0" dirty="0" smtClean="0"/>
              <a:t> </a:t>
            </a:r>
            <a:r>
              <a:rPr lang="en-US" baseline="0" dirty="0" err="1" smtClean="0"/>
              <a:t>séminaire</a:t>
            </a:r>
            <a:r>
              <a:rPr lang="en-US" baseline="0" dirty="0" smtClean="0"/>
              <a:t> </a:t>
            </a:r>
            <a:r>
              <a:rPr lang="en-US" baseline="0" dirty="0" err="1" smtClean="0"/>
              <a:t>donné</a:t>
            </a:r>
            <a:r>
              <a:rPr lang="en-US" baseline="0" dirty="0" smtClean="0"/>
              <a:t> par John </a:t>
            </a:r>
            <a:r>
              <a:rPr lang="en-US" baseline="0" dirty="0" err="1" smtClean="0"/>
              <a:t>Allspaw</a:t>
            </a:r>
            <a:r>
              <a:rPr lang="en-US" baseline="0" dirty="0" smtClean="0"/>
              <a:t> et Paul Hammond. La première </a:t>
            </a:r>
            <a:r>
              <a:rPr lang="en-US" baseline="0" dirty="0" err="1" smtClean="0"/>
              <a:t>conférence</a:t>
            </a:r>
            <a:r>
              <a:rPr lang="en-US" baseline="0" dirty="0" smtClean="0"/>
              <a:t> de </a:t>
            </a:r>
            <a:r>
              <a:rPr lang="en-US" baseline="0" dirty="0" err="1" smtClean="0"/>
              <a:t>DevOpsDays</a:t>
            </a:r>
            <a:r>
              <a:rPr lang="en-US" baseline="0" dirty="0" smtClean="0"/>
              <a:t> </a:t>
            </a:r>
            <a:r>
              <a:rPr lang="en-US" baseline="0" dirty="0" err="1" smtClean="0"/>
              <a:t>était</a:t>
            </a:r>
            <a:r>
              <a:rPr lang="en-US" baseline="0" dirty="0" smtClean="0"/>
              <a:t> en </a:t>
            </a:r>
            <a:r>
              <a:rPr lang="en-US" baseline="0" dirty="0" err="1" smtClean="0"/>
              <a:t>Octobre</a:t>
            </a:r>
            <a:r>
              <a:rPr lang="en-US" baseline="0" dirty="0" smtClean="0"/>
              <a:t> 2009. Momentum a </a:t>
            </a:r>
            <a:r>
              <a:rPr lang="en-US" baseline="0" dirty="0" err="1" smtClean="0"/>
              <a:t>continué</a:t>
            </a:r>
            <a:r>
              <a:rPr lang="en-US" baseline="0" dirty="0" smtClean="0"/>
              <a:t> </a:t>
            </a:r>
            <a:r>
              <a:rPr lang="en-US" baseline="0" dirty="0" err="1" smtClean="0"/>
              <a:t>à</a:t>
            </a:r>
            <a:r>
              <a:rPr lang="en-US" baseline="0" dirty="0" smtClean="0"/>
              <a:t> twitter et en </a:t>
            </a:r>
            <a:r>
              <a:rPr lang="en-US" baseline="0" dirty="0" err="1" smtClean="0"/>
              <a:t>ligne</a:t>
            </a:r>
            <a:r>
              <a:rPr lang="en-US" baseline="0" dirty="0" smtClean="0"/>
              <a:t> et en 2011 un </a:t>
            </a:r>
            <a:r>
              <a:rPr lang="en-US" baseline="0" dirty="0" err="1" smtClean="0"/>
              <a:t>analyste</a:t>
            </a:r>
            <a:r>
              <a:rPr lang="en-US" baseline="0" dirty="0" smtClean="0"/>
              <a:t> de Gartner, Cameron </a:t>
            </a:r>
            <a:r>
              <a:rPr lang="en-US" baseline="0" dirty="0" err="1" smtClean="0"/>
              <a:t>Haight</a:t>
            </a:r>
            <a:r>
              <a:rPr lang="en-US" baseline="0" dirty="0" smtClean="0"/>
              <a:t>, a </a:t>
            </a:r>
            <a:r>
              <a:rPr lang="en-US" baseline="0" dirty="0" err="1" smtClean="0"/>
              <a:t>prédit</a:t>
            </a:r>
            <a:r>
              <a:rPr lang="en-US" baseline="0" dirty="0" smtClean="0"/>
              <a:t> </a:t>
            </a:r>
            <a:r>
              <a:rPr lang="en-US" baseline="0" dirty="0" err="1" smtClean="0"/>
              <a:t>une</a:t>
            </a:r>
            <a:r>
              <a:rPr lang="en-US" baseline="0" dirty="0" smtClean="0"/>
              <a:t> participation de 20% </a:t>
            </a:r>
            <a:r>
              <a:rPr lang="en-US" baseline="0" dirty="0" err="1" smtClean="0"/>
              <a:t>dans</a:t>
            </a:r>
            <a:r>
              <a:rPr lang="en-US" baseline="0" dirty="0" smtClean="0"/>
              <a:t> les «</a:t>
            </a:r>
            <a:r>
              <a:rPr lang="en-US" baseline="0" dirty="0" err="1" smtClean="0"/>
              <a:t>DevOps</a:t>
            </a:r>
            <a:r>
              <a:rPr lang="en-US" baseline="0" dirty="0" smtClean="0"/>
              <a:t>» en 2020. </a:t>
            </a:r>
            <a:r>
              <a:rPr lang="en-US" baseline="0" dirty="0" err="1" smtClean="0"/>
              <a:t>Peu</a:t>
            </a:r>
            <a:r>
              <a:rPr lang="en-US" baseline="0" dirty="0" smtClean="0"/>
              <a:t> de temps après, </a:t>
            </a:r>
            <a:r>
              <a:rPr lang="en-US" baseline="0" dirty="0" err="1" smtClean="0"/>
              <a:t>DevOps</a:t>
            </a:r>
            <a:r>
              <a:rPr lang="en-US" baseline="0" dirty="0" smtClean="0"/>
              <a:t> </a:t>
            </a:r>
            <a:r>
              <a:rPr lang="en-US" baseline="0" dirty="0" err="1" smtClean="0"/>
              <a:t>paru</a:t>
            </a:r>
            <a:r>
              <a:rPr lang="en-US" baseline="0" dirty="0" smtClean="0"/>
              <a:t> </a:t>
            </a:r>
            <a:r>
              <a:rPr lang="en-US" baseline="0" dirty="0" err="1" smtClean="0"/>
              <a:t>dans</a:t>
            </a:r>
            <a:r>
              <a:rPr lang="en-US" baseline="0" dirty="0" smtClean="0"/>
              <a:t> </a:t>
            </a:r>
            <a:r>
              <a:rPr lang="en-US" baseline="0" dirty="0" err="1" smtClean="0"/>
              <a:t>l'entreprise</a:t>
            </a:r>
            <a:r>
              <a:rPr lang="en-US" baseline="0" dirty="0" smtClean="0"/>
              <a:t>.</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smtClean="0"/>
          </a:p>
          <a:p>
            <a:r>
              <a:rPr lang="en-US" dirty="0" smtClean="0"/>
              <a:t>REFERENCES</a:t>
            </a:r>
          </a:p>
          <a:p>
            <a:r>
              <a:rPr lang="en-US" dirty="0" smtClean="0"/>
              <a:t>http://</a:t>
            </a:r>
            <a:r>
              <a:rPr lang="en-US" dirty="0" err="1" smtClean="0"/>
              <a:t>www.devopsdays.org</a:t>
            </a:r>
            <a:r>
              <a:rPr lang="en-US" dirty="0" smtClean="0"/>
              <a:t>/</a:t>
            </a:r>
          </a:p>
          <a:p>
            <a:r>
              <a:rPr lang="en-US" dirty="0" smtClean="0"/>
              <a:t>http://agile2008.agilealliance.org/</a:t>
            </a:r>
          </a:p>
          <a:p>
            <a:r>
              <a:rPr lang="en-US" dirty="0" smtClean="0"/>
              <a:t>http://</a:t>
            </a:r>
            <a:r>
              <a:rPr lang="en-US" dirty="0" err="1" smtClean="0"/>
              <a:t>www.slideshare.net</a:t>
            </a:r>
            <a:r>
              <a:rPr lang="en-US" dirty="0" smtClean="0"/>
              <a:t>/</a:t>
            </a:r>
            <a:r>
              <a:rPr lang="en-US" dirty="0" err="1" smtClean="0"/>
              <a:t>jallspaw</a:t>
            </a:r>
            <a:r>
              <a:rPr lang="en-US" dirty="0" smtClean="0"/>
              <a:t>/10-deploys-per-day-dev-and-ops-cooperation-at-flickr</a:t>
            </a:r>
          </a:p>
          <a:p>
            <a:r>
              <a:rPr lang="hu-HU" dirty="0" smtClean="0"/>
              <a:t>http://a4.mzstatic.com/us/r30/Podcasts/v4/bd/86/50/bd8650bb-51a4-5dfe-9366-0c561ada02ee/mza_3135987482758484457.170x170-75.jpg</a:t>
            </a:r>
          </a:p>
          <a:p>
            <a:r>
              <a:rPr lang="en-US" dirty="0" smtClean="0"/>
              <a:t>http://na2.www.gartner.com/</a:t>
            </a:r>
            <a:r>
              <a:rPr lang="en-US" dirty="0" err="1" smtClean="0"/>
              <a:t>imagesrv</a:t>
            </a:r>
            <a:r>
              <a:rPr lang="en-US" dirty="0" smtClean="0"/>
              <a:t>/images/gartner136.gif;pvab88126431201058</a:t>
            </a:r>
          </a:p>
          <a:p>
            <a:r>
              <a:rPr lang="en-US" dirty="0" smtClean="0"/>
              <a:t>http://www-03.ibm.com/</a:t>
            </a:r>
            <a:r>
              <a:rPr lang="en-US" dirty="0" err="1" smtClean="0"/>
              <a:t>ibm</a:t>
            </a:r>
            <a:r>
              <a:rPr lang="en-US" dirty="0" smtClean="0"/>
              <a:t>/history/exhibits/logo/images/920911.jpg</a:t>
            </a:r>
          </a:p>
          <a:p>
            <a:r>
              <a:rPr lang="pl-PL" dirty="0" smtClean="0"/>
              <a:t>http://www.www8-hp.com/</a:t>
            </a:r>
            <a:r>
              <a:rPr lang="pl-PL" dirty="0" err="1" smtClean="0"/>
              <a:t>us</a:t>
            </a:r>
            <a:r>
              <a:rPr lang="pl-PL" dirty="0" smtClean="0"/>
              <a:t>/en/</a:t>
            </a:r>
            <a:r>
              <a:rPr lang="pl-PL" dirty="0" err="1" smtClean="0"/>
              <a:t>images</a:t>
            </a:r>
            <a:r>
              <a:rPr lang="pl-PL" dirty="0" smtClean="0"/>
              <a:t>/THP_S_K_RGB_150_LG_65x65_Ctcm2451096198_Ttcm245108559832_F.png</a:t>
            </a:r>
            <a:endParaRPr lang="en-US" dirty="0"/>
          </a:p>
        </p:txBody>
      </p:sp>
      <p:sp>
        <p:nvSpPr>
          <p:cNvPr id="4" name="Slide Number Placeholder 3"/>
          <p:cNvSpPr>
            <a:spLocks noGrp="1"/>
          </p:cNvSpPr>
          <p:nvPr>
            <p:ph type="sldNum" sz="quarter" idx="10"/>
          </p:nvPr>
        </p:nvSpPr>
        <p:spPr/>
        <p:txBody>
          <a:bodyPr/>
          <a:lstStyle/>
          <a:p>
            <a:fld id="{CD2049F2-070E-C747-8E91-522B48A20944}" type="slidenum">
              <a:rPr lang="en-US" smtClean="0"/>
              <a:t>11</a:t>
            </a:fld>
            <a:endParaRPr lang="en-US"/>
          </a:p>
        </p:txBody>
      </p:sp>
    </p:spTree>
    <p:extLst>
      <p:ext uri="{BB962C8B-B14F-4D97-AF65-F5344CB8AC3E}">
        <p14:creationId xmlns:p14="http://schemas.microsoft.com/office/powerpoint/2010/main" val="5680111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Nous </a:t>
            </a:r>
            <a:r>
              <a:rPr lang="en-US" dirty="0" err="1" smtClean="0"/>
              <a:t>allons</a:t>
            </a:r>
            <a:r>
              <a:rPr lang="en-US" dirty="0" smtClean="0"/>
              <a:t> </a:t>
            </a:r>
            <a:r>
              <a:rPr lang="en-US" dirty="0" err="1" smtClean="0"/>
              <a:t>maintenant</a:t>
            </a:r>
            <a:r>
              <a:rPr lang="en-US" dirty="0" smtClean="0"/>
              <a:t> </a:t>
            </a:r>
            <a:r>
              <a:rPr lang="en-US" dirty="0" err="1" smtClean="0"/>
              <a:t>discuter</a:t>
            </a:r>
            <a:r>
              <a:rPr lang="en-US" dirty="0" smtClean="0"/>
              <a:t> Chef, un </a:t>
            </a:r>
            <a:r>
              <a:rPr lang="en-US" dirty="0" err="1" smtClean="0"/>
              <a:t>langage</a:t>
            </a:r>
            <a:r>
              <a:rPr lang="en-US" dirty="0" smtClean="0"/>
              <a:t> de </a:t>
            </a:r>
            <a:r>
              <a:rPr lang="en-US" dirty="0" err="1" smtClean="0"/>
              <a:t>programmation</a:t>
            </a:r>
            <a:r>
              <a:rPr lang="en-US" dirty="0" smtClean="0"/>
              <a:t> qui </a:t>
            </a:r>
            <a:r>
              <a:rPr lang="en-US" dirty="0" err="1" smtClean="0"/>
              <a:t>facilite</a:t>
            </a:r>
            <a:r>
              <a:rPr lang="en-US" dirty="0" smtClean="0"/>
              <a:t> </a:t>
            </a:r>
            <a:r>
              <a:rPr lang="en-US" dirty="0" err="1" smtClean="0"/>
              <a:t>DevOps</a:t>
            </a:r>
            <a:r>
              <a:rPr lang="en-US" dirty="0" smtClean="0"/>
              <a:t>. </a:t>
            </a:r>
            <a:r>
              <a:rPr lang="en-US" dirty="0" err="1" smtClean="0"/>
              <a:t>Mais</a:t>
            </a:r>
            <a:r>
              <a:rPr lang="en-US" dirty="0" smtClean="0"/>
              <a:t>, </a:t>
            </a:r>
            <a:r>
              <a:rPr lang="en-US" dirty="0" err="1" smtClean="0"/>
              <a:t>il</a:t>
            </a:r>
            <a:r>
              <a:rPr lang="en-US" dirty="0" smtClean="0"/>
              <a:t> </a:t>
            </a:r>
            <a:r>
              <a:rPr lang="en-US" dirty="0" err="1" smtClean="0"/>
              <a:t>ya</a:t>
            </a:r>
            <a:r>
              <a:rPr lang="en-US" dirty="0" smtClean="0"/>
              <a:t> beaucoup plus </a:t>
            </a:r>
            <a:r>
              <a:rPr lang="en-US" dirty="0" err="1" smtClean="0"/>
              <a:t>d'options</a:t>
            </a:r>
            <a:r>
              <a:rPr lang="en-US" dirty="0" smtClean="0"/>
              <a:t> </a:t>
            </a:r>
            <a:r>
              <a:rPr lang="en-US" dirty="0" err="1" smtClean="0"/>
              <a:t>disponibles</a:t>
            </a:r>
            <a:endParaRPr lang="en-US" dirty="0" smtClean="0"/>
          </a:p>
          <a:p>
            <a:endParaRPr lang="en-US" dirty="0" smtClean="0"/>
          </a:p>
          <a:p>
            <a:r>
              <a:rPr lang="en-US" dirty="0" smtClean="0"/>
              <a:t>http://</a:t>
            </a:r>
            <a:r>
              <a:rPr lang="en-US" dirty="0" err="1" smtClean="0"/>
              <a:t>www.opscode.com</a:t>
            </a:r>
            <a:r>
              <a:rPr lang="en-US" dirty="0" smtClean="0"/>
              <a:t>/chef/</a:t>
            </a:r>
          </a:p>
          <a:p>
            <a:r>
              <a:rPr lang="en-US" dirty="0" smtClean="0"/>
              <a:t>Chef is an open source systems integration framework built to bring the benefits of configuration management to your entire infrastructure. You write source code to describe how you want each part of your infrastructure to be built, then apply those descriptions to your servers. The result is a fully automated infrastructure: when a new server comes on line, the only thing you have to do is tell Chef what role it should play in your architecture.</a:t>
            </a:r>
          </a:p>
          <a:p>
            <a:endParaRPr lang="en-US" dirty="0" smtClean="0"/>
          </a:p>
          <a:p>
            <a:r>
              <a:rPr lang="en-US" dirty="0" smtClean="0"/>
              <a:t>http://</a:t>
            </a:r>
            <a:r>
              <a:rPr lang="en-US" dirty="0" err="1" smtClean="0"/>
              <a:t>saltstack.com</a:t>
            </a:r>
            <a:r>
              <a:rPr lang="en-US" dirty="0" smtClean="0"/>
              <a:t>/</a:t>
            </a:r>
            <a:r>
              <a:rPr lang="en-US" dirty="0" err="1" smtClean="0"/>
              <a:t>community.html</a:t>
            </a:r>
            <a:endParaRPr lang="en-US" dirty="0" smtClean="0"/>
          </a:p>
          <a:p>
            <a:r>
              <a:rPr lang="en-US" dirty="0" smtClean="0"/>
              <a:t>Salt is a powerful remote execution manager that can be used to administer and provision servers in a fast and efficient way. Salt allows commands to be executed across large groups of servers. This means systems can be easily managed, but data can also be easily gathered. Quick introspection into running systems becomes a reality. Remote execution is usually used to set up a certain state on a remote system. Salt addresses this problem as well, the salt state system uses salt state files</a:t>
            </a:r>
          </a:p>
          <a:p>
            <a:endParaRPr lang="en-US" dirty="0" smtClean="0"/>
          </a:p>
          <a:p>
            <a:r>
              <a:rPr lang="en-US" dirty="0" smtClean="0"/>
              <a:t>http://</a:t>
            </a:r>
            <a:r>
              <a:rPr lang="en-US" dirty="0" err="1" smtClean="0"/>
              <a:t>cfengine.com</a:t>
            </a:r>
            <a:r>
              <a:rPr lang="en-US" dirty="0" smtClean="0"/>
              <a:t>/</a:t>
            </a:r>
          </a:p>
          <a:p>
            <a:r>
              <a:rPr lang="en-US" dirty="0" err="1" smtClean="0"/>
              <a:t>Cfengine</a:t>
            </a:r>
            <a:r>
              <a:rPr lang="en-US" dirty="0" smtClean="0"/>
              <a:t>, the world technology leader in datacenter automation, based on state-of-the-art research and development, is used by more than 5000 companies on millions of machines world-wide. Versatile and lightweight, </a:t>
            </a:r>
            <a:r>
              <a:rPr lang="en-US" dirty="0" err="1" smtClean="0"/>
              <a:t>Cfengine</a:t>
            </a:r>
            <a:r>
              <a:rPr lang="en-US" dirty="0" smtClean="0"/>
              <a:t> is the preferred solution for the most exacting system administrators.</a:t>
            </a:r>
          </a:p>
          <a:p>
            <a:endParaRPr lang="en-US" dirty="0" smtClean="0"/>
          </a:p>
          <a:p>
            <a:r>
              <a:rPr lang="en-US" dirty="0" smtClean="0"/>
              <a:t>http://</a:t>
            </a:r>
            <a:r>
              <a:rPr lang="en-US" dirty="0" err="1" smtClean="0"/>
              <a:t>puppetlabs.com</a:t>
            </a:r>
            <a:r>
              <a:rPr lang="en-US" dirty="0" smtClean="0"/>
              <a:t>/puppet/what-is-puppet/</a:t>
            </a:r>
          </a:p>
          <a:p>
            <a:r>
              <a:rPr lang="en-US" dirty="0" smtClean="0"/>
              <a:t>Puppet Data Center Automation Solution helps you save time, gain visibility into your server environment, and ensure consistency across your IT infrastructure.</a:t>
            </a:r>
          </a:p>
          <a:p>
            <a:endParaRPr lang="en-US" dirty="0" smtClean="0"/>
          </a:p>
          <a:p>
            <a:r>
              <a:rPr lang="en-US" dirty="0" smtClean="0"/>
              <a:t>http://</a:t>
            </a:r>
            <a:r>
              <a:rPr lang="en-US" dirty="0" err="1" smtClean="0"/>
              <a:t>www.nico.schottelius.org</a:t>
            </a:r>
            <a:r>
              <a:rPr lang="en-US" dirty="0" smtClean="0"/>
              <a:t>/software/</a:t>
            </a:r>
            <a:r>
              <a:rPr lang="en-US" dirty="0" err="1" smtClean="0"/>
              <a:t>cdist</a:t>
            </a:r>
            <a:r>
              <a:rPr lang="en-US" dirty="0" smtClean="0"/>
              <a:t>/</a:t>
            </a:r>
          </a:p>
          <a:p>
            <a:r>
              <a:rPr lang="en-US" dirty="0" err="1" smtClean="0"/>
              <a:t>cdist</a:t>
            </a:r>
            <a:r>
              <a:rPr lang="en-US" dirty="0" smtClean="0"/>
              <a:t> is an alternative to other configuration management systems like </a:t>
            </a:r>
            <a:r>
              <a:rPr lang="en-US" dirty="0" err="1" smtClean="0"/>
              <a:t>cfengine</a:t>
            </a:r>
            <a:r>
              <a:rPr lang="en-US" dirty="0" smtClean="0"/>
              <a:t>, bcfg2, chef and puppet. But </a:t>
            </a:r>
            <a:r>
              <a:rPr lang="en-US" dirty="0" err="1" smtClean="0"/>
              <a:t>cdist</a:t>
            </a:r>
            <a:r>
              <a:rPr lang="en-US" dirty="0" smtClean="0"/>
              <a:t> ticks differently.</a:t>
            </a:r>
          </a:p>
          <a:p>
            <a:endParaRPr lang="en-US" dirty="0" smtClean="0"/>
          </a:p>
          <a:p>
            <a:r>
              <a:rPr lang="en-US" dirty="0" smtClean="0"/>
              <a:t>http://</a:t>
            </a:r>
            <a:r>
              <a:rPr lang="en-US" dirty="0" err="1" smtClean="0"/>
              <a:t>www.cobblerd.org</a:t>
            </a:r>
            <a:r>
              <a:rPr lang="en-US" dirty="0" smtClean="0"/>
              <a:t>/</a:t>
            </a:r>
          </a:p>
          <a:p>
            <a:r>
              <a:rPr lang="en-US" dirty="0" smtClean="0"/>
              <a:t>Cobbler is a Linux installation server that allows for rapid setup of network installation environments. It glues together and automates many associated Linux tasks so you do not have to hop between lots of various commands and applications when rolling out new systems, and, in some cases, changing existing ones. It can help with installation, DNS, DHCP, package updates, power management, configuration management orchestration, and much more.</a:t>
            </a:r>
          </a:p>
          <a:p>
            <a:endParaRPr lang="en-US" dirty="0" smtClean="0"/>
          </a:p>
          <a:p>
            <a:r>
              <a:rPr lang="en-US" dirty="0" smtClean="0"/>
              <a:t>https://</a:t>
            </a:r>
            <a:r>
              <a:rPr lang="en-US" dirty="0" err="1" smtClean="0"/>
              <a:t>github.com</a:t>
            </a:r>
            <a:r>
              <a:rPr lang="en-US" dirty="0" smtClean="0"/>
              <a:t>/</a:t>
            </a:r>
            <a:r>
              <a:rPr lang="en-US" dirty="0" err="1" smtClean="0"/>
              <a:t>crafterm</a:t>
            </a:r>
            <a:r>
              <a:rPr lang="en-US" dirty="0" smtClean="0"/>
              <a:t>/sprinkle</a:t>
            </a:r>
          </a:p>
          <a:p>
            <a:r>
              <a:rPr lang="en-US" dirty="0" smtClean="0"/>
              <a:t>Sprinkle is a software provisioning tool you can use to build remote servers with. </a:t>
            </a:r>
            <a:r>
              <a:rPr lang="en-US" dirty="0" err="1" smtClean="0"/>
              <a:t>eg</a:t>
            </a:r>
            <a:r>
              <a:rPr lang="en-US" dirty="0" smtClean="0"/>
              <a:t>. to install a Rails, or Sinatra stack on a brand new slice directly after its been created.</a:t>
            </a:r>
          </a:p>
          <a:p>
            <a:r>
              <a:rPr lang="en-US" dirty="0" smtClean="0"/>
              <a:t>http://</a:t>
            </a:r>
            <a:r>
              <a:rPr lang="en-US" dirty="0" err="1" smtClean="0"/>
              <a:t>www.opscode.com</a:t>
            </a:r>
            <a:r>
              <a:rPr lang="en-US" dirty="0" smtClean="0"/>
              <a:t>/</a:t>
            </a:r>
          </a:p>
          <a:p>
            <a:endParaRPr lang="en-US" dirty="0" smtClean="0"/>
          </a:p>
          <a:p>
            <a:r>
              <a:rPr lang="en-US" dirty="0" smtClean="0"/>
              <a:t>http://</a:t>
            </a:r>
            <a:r>
              <a:rPr lang="en-US" dirty="0" err="1" smtClean="0"/>
              <a:t>palletops.com</a:t>
            </a:r>
            <a:r>
              <a:rPr lang="en-US" dirty="0" smtClean="0"/>
              <a:t>/</a:t>
            </a:r>
          </a:p>
          <a:p>
            <a:r>
              <a:rPr lang="en-US" dirty="0" smtClean="0"/>
              <a:t>Pallet is platform for agile and programmatic automation of infrastructure in the cloud, on server racks or directly on virtual machines. Pallet provides cloud provider and operating system independence, and allows for an unprecedented level of customization.</a:t>
            </a:r>
          </a:p>
          <a:p>
            <a:endParaRPr lang="en-US" dirty="0" smtClean="0"/>
          </a:p>
          <a:p>
            <a:r>
              <a:rPr lang="en-US" dirty="0" smtClean="0"/>
              <a:t>http://</a:t>
            </a:r>
            <a:r>
              <a:rPr lang="en-US" dirty="0" err="1" smtClean="0"/>
              <a:t>www.ansibleworks.com</a:t>
            </a:r>
            <a:r>
              <a:rPr lang="en-US" dirty="0" smtClean="0"/>
              <a:t>/</a:t>
            </a:r>
          </a:p>
          <a:p>
            <a:r>
              <a:rPr lang="en-US" dirty="0" err="1" smtClean="0"/>
              <a:t>Ansible</a:t>
            </a:r>
            <a:r>
              <a:rPr lang="en-US" dirty="0" smtClean="0"/>
              <a:t> is a radically simple model-driven configuration management, deployment, and command execution framework. Other tools in this space have been too complicated for too long, require too much</a:t>
            </a:r>
          </a:p>
          <a:p>
            <a:endParaRPr lang="en-US" dirty="0" smtClean="0"/>
          </a:p>
          <a:p>
            <a:r>
              <a:rPr lang="en-US" dirty="0" smtClean="0"/>
              <a:t>http://</a:t>
            </a:r>
            <a:r>
              <a:rPr lang="en-US" dirty="0" err="1" smtClean="0"/>
              <a:t>rexify.org</a:t>
            </a:r>
            <a:r>
              <a:rPr lang="en-US" dirty="0" smtClean="0"/>
              <a:t>/</a:t>
            </a:r>
          </a:p>
          <a:p>
            <a:r>
              <a:rPr lang="en-US" dirty="0" smtClean="0"/>
              <a:t>(R)?ex - manage all your boxes from a central point - Datacenter Automation and Configuration Management</a:t>
            </a:r>
          </a:p>
          <a:p>
            <a:endParaRPr lang="en-US" dirty="0" smtClean="0"/>
          </a:p>
          <a:p>
            <a:r>
              <a:rPr lang="en-US" dirty="0" smtClean="0"/>
              <a:t>https://</a:t>
            </a:r>
            <a:r>
              <a:rPr lang="en-US" dirty="0" err="1" smtClean="0"/>
              <a:t>code.google.com</a:t>
            </a:r>
            <a:r>
              <a:rPr lang="en-US" dirty="0" smtClean="0"/>
              <a:t>/p/</a:t>
            </a:r>
            <a:r>
              <a:rPr lang="en-US" dirty="0" err="1" smtClean="0"/>
              <a:t>munki</a:t>
            </a:r>
            <a:r>
              <a:rPr lang="en-US" dirty="0" smtClean="0"/>
              <a:t>/</a:t>
            </a:r>
          </a:p>
          <a:p>
            <a:r>
              <a:rPr lang="en-US" dirty="0" err="1" smtClean="0"/>
              <a:t>munki</a:t>
            </a:r>
            <a:r>
              <a:rPr lang="en-US" dirty="0" smtClean="0"/>
              <a:t> is a set of tools that, used together with a webserver-based repository of packages and package metadata, can be used by OS X administrators to manage software installs (and in many cases removals) on OS X client machines.</a:t>
            </a:r>
          </a:p>
          <a:p>
            <a:endParaRPr lang="en-US" dirty="0" smtClean="0"/>
          </a:p>
          <a:p>
            <a:r>
              <a:rPr lang="en-US" dirty="0" smtClean="0"/>
              <a:t>http://</a:t>
            </a:r>
            <a:r>
              <a:rPr lang="en-US" dirty="0" err="1" smtClean="0"/>
              <a:t>rundeck.org</a:t>
            </a:r>
            <a:r>
              <a:rPr lang="en-US" dirty="0" smtClean="0"/>
              <a:t>/</a:t>
            </a:r>
          </a:p>
          <a:p>
            <a:r>
              <a:rPr lang="en-US" dirty="0" err="1" smtClean="0"/>
              <a:t>RunDeck</a:t>
            </a:r>
            <a:r>
              <a:rPr lang="en-US" dirty="0" smtClean="0"/>
              <a:t> is an open source automation service with a web console, command line tools and a </a:t>
            </a:r>
            <a:r>
              <a:rPr lang="en-US" dirty="0" err="1" smtClean="0"/>
              <a:t>WebAPI</a:t>
            </a:r>
            <a:r>
              <a:rPr lang="en-US" dirty="0" smtClean="0"/>
              <a:t>. It lets you easily run automation tasks across a set of nodes.</a:t>
            </a:r>
          </a:p>
          <a:p>
            <a:endParaRPr lang="en-US" dirty="0" smtClean="0"/>
          </a:p>
          <a:p>
            <a:r>
              <a:rPr lang="en-US" dirty="0" smtClean="0"/>
              <a:t>http://</a:t>
            </a:r>
            <a:r>
              <a:rPr lang="en-US" dirty="0" err="1" smtClean="0"/>
              <a:t>pongasoft.github.io</a:t>
            </a:r>
            <a:r>
              <a:rPr lang="en-US" dirty="0" smtClean="0"/>
              <a:t>/</a:t>
            </a:r>
            <a:r>
              <a:rPr lang="en-US" dirty="0" err="1" smtClean="0"/>
              <a:t>glu</a:t>
            </a:r>
            <a:r>
              <a:rPr lang="en-US" dirty="0" smtClean="0"/>
              <a:t>/docs/latest/html/</a:t>
            </a:r>
            <a:r>
              <a:rPr lang="en-US" dirty="0" err="1" smtClean="0"/>
              <a:t>index.html</a:t>
            </a:r>
            <a:endParaRPr lang="en-US" dirty="0" smtClean="0"/>
          </a:p>
          <a:p>
            <a:r>
              <a:rPr lang="en-US" dirty="0" err="1" smtClean="0"/>
              <a:t>glu</a:t>
            </a:r>
            <a:r>
              <a:rPr lang="en-US" dirty="0" smtClean="0"/>
              <a:t> is an open source deployment and monitoring automation platform.</a:t>
            </a:r>
          </a:p>
          <a:p>
            <a:endParaRPr lang="en-US" dirty="0" smtClean="0"/>
          </a:p>
          <a:p>
            <a:r>
              <a:rPr lang="en-US" dirty="0" smtClean="0"/>
              <a:t>http://</a:t>
            </a:r>
            <a:r>
              <a:rPr lang="en-US" dirty="0" err="1" smtClean="0"/>
              <a:t>nadarei.co</a:t>
            </a:r>
            <a:r>
              <a:rPr lang="en-US" dirty="0" smtClean="0"/>
              <a:t>/mina/</a:t>
            </a:r>
          </a:p>
          <a:p>
            <a:r>
              <a:rPr lang="en-US" dirty="0" smtClean="0"/>
              <a:t>Mina is a really fast </a:t>
            </a:r>
            <a:r>
              <a:rPr lang="en-US" dirty="0" err="1" smtClean="0"/>
              <a:t>deployer</a:t>
            </a:r>
            <a:r>
              <a:rPr lang="en-US" dirty="0" smtClean="0"/>
              <a:t> and server automation tool written in Ruby.</a:t>
            </a:r>
          </a:p>
          <a:p>
            <a:endParaRPr lang="en-US" dirty="0" smtClean="0"/>
          </a:p>
          <a:p>
            <a:r>
              <a:rPr lang="en-US" dirty="0" smtClean="0"/>
              <a:t>http://</a:t>
            </a:r>
            <a:r>
              <a:rPr lang="en-US" dirty="0" err="1" smtClean="0"/>
              <a:t>docs.fabfile.org</a:t>
            </a:r>
            <a:r>
              <a:rPr lang="en-US" dirty="0" smtClean="0"/>
              <a:t>/en/1.6/</a:t>
            </a:r>
          </a:p>
          <a:p>
            <a:r>
              <a:rPr lang="en-US" dirty="0" smtClean="0"/>
              <a:t>Fabric is a Python library and command-line tool for streamlining the use of SSH for application deployment or systems administration tasks.</a:t>
            </a:r>
          </a:p>
          <a:p>
            <a:endParaRPr lang="en-US" dirty="0" smtClean="0"/>
          </a:p>
          <a:p>
            <a:r>
              <a:rPr lang="en-US" dirty="0" smtClean="0"/>
              <a:t>https://</a:t>
            </a:r>
            <a:r>
              <a:rPr lang="en-US" dirty="0" err="1" smtClean="0"/>
              <a:t>github.com</a:t>
            </a:r>
            <a:r>
              <a:rPr lang="en-US" dirty="0" smtClean="0"/>
              <a:t>/crowbar/crowbar</a:t>
            </a:r>
          </a:p>
          <a:p>
            <a:r>
              <a:rPr lang="en-US" dirty="0" smtClean="0"/>
              <a:t>Crowbar is an Open Source platform for server provisioning and deployment from bare metal. It provides server discovery, firmware upgrades, and operating system installation using PXE Boot. It deploys applications on top of functioning operating systems using chef.</a:t>
            </a:r>
          </a:p>
          <a:p>
            <a:endParaRPr lang="en-US" dirty="0" smtClean="0"/>
          </a:p>
          <a:p>
            <a:r>
              <a:rPr lang="en-US" dirty="0" smtClean="0"/>
              <a:t>http://</a:t>
            </a:r>
            <a:r>
              <a:rPr lang="en-US" dirty="0" err="1" smtClean="0"/>
              <a:t>trac.mcs.anl.gov</a:t>
            </a:r>
            <a:r>
              <a:rPr lang="en-US" dirty="0" smtClean="0"/>
              <a:t>/projects/bcfg2</a:t>
            </a:r>
          </a:p>
          <a:p>
            <a:r>
              <a:rPr lang="en-US" dirty="0" smtClean="0"/>
              <a:t>Bcfg2 helps system administrators produce a consistent, reproducible, and verifiable description of their environment, and offers visualization and reporting tools to aid in day-to-day administrative tasks. It is the fifth generation of configuration management tools developed in the Mathematics and Computer Science Division of Argonne National Laboratory. It is based on an operational model in which the specification can be used to validate and optionally change the state of clients</a:t>
            </a:r>
          </a:p>
          <a:p>
            <a:endParaRPr lang="en-US" dirty="0" smtClean="0"/>
          </a:p>
          <a:p>
            <a:r>
              <a:rPr lang="en-US" dirty="0" smtClean="0"/>
              <a:t>http://</a:t>
            </a:r>
            <a:r>
              <a:rPr lang="en-US" dirty="0" err="1" smtClean="0"/>
              <a:t>commando.io</a:t>
            </a:r>
            <a:r>
              <a:rPr lang="en-US" dirty="0" smtClean="0"/>
              <a:t>/</a:t>
            </a:r>
          </a:p>
          <a:p>
            <a:r>
              <a:rPr lang="en-US" dirty="0" smtClean="0"/>
              <a:t>A web-based interface for streamlining the use of SSH for deployments &amp; system administration tasks across groups of remote servers.</a:t>
            </a:r>
          </a:p>
          <a:p>
            <a:endParaRPr lang="en-US" dirty="0" smtClean="0"/>
          </a:p>
          <a:p>
            <a:endParaRPr lang="en-US" dirty="0" smtClean="0"/>
          </a:p>
          <a:p>
            <a:r>
              <a:rPr lang="en-US" dirty="0" smtClean="0"/>
              <a:t>http://</a:t>
            </a:r>
            <a:r>
              <a:rPr lang="en-US" dirty="0" err="1" smtClean="0"/>
              <a:t>wiki.smartfrog.org</a:t>
            </a:r>
            <a:r>
              <a:rPr lang="en-US" dirty="0" smtClean="0"/>
              <a:t>/wiki/display/</a:t>
            </a:r>
            <a:r>
              <a:rPr lang="en-US" dirty="0" err="1" smtClean="0"/>
              <a:t>sf</a:t>
            </a:r>
            <a:r>
              <a:rPr lang="en-US" dirty="0" smtClean="0"/>
              <a:t>/</a:t>
            </a:r>
            <a:r>
              <a:rPr lang="en-US" dirty="0" err="1" smtClean="0"/>
              <a:t>SmartFrog+Home</a:t>
            </a:r>
            <a:endParaRPr lang="en-US" dirty="0" smtClean="0"/>
          </a:p>
          <a:p>
            <a:r>
              <a:rPr lang="en-US" dirty="0" err="1" smtClean="0"/>
              <a:t>SmartFrog</a:t>
            </a:r>
            <a:r>
              <a:rPr lang="en-US" dirty="0" smtClean="0"/>
              <a:t> is a powerful and flexible Java-based software framework for configuring, deploying and managing distributed software systems.</a:t>
            </a:r>
          </a:p>
          <a:p>
            <a:r>
              <a:rPr lang="en-US" dirty="0" err="1" smtClean="0"/>
              <a:t>SmartFrog</a:t>
            </a:r>
            <a:r>
              <a:rPr lang="en-US" dirty="0" smtClean="0"/>
              <a:t> helps you to encapsulate and manage systems so they are easy to configure and reconfigure, and so that that they can be automatically installed, started and shut down. It provides orchestration capabilities so that subsystems can be started (and stopped) in the right order. It also helps you to detect and recover from failures.</a:t>
            </a:r>
          </a:p>
          <a:p>
            <a:r>
              <a:rPr lang="en-US" dirty="0" smtClean="0"/>
              <a:t>Such systems typically have multiple software components running across a network of computing resources, where the components must work together to deliver the functionality of the system as a whole. It's critical that the right components are running in the right places, that the components are individually and collectively correctly configured, and that they are correctly combined to create the complete system. This profile fits many of the services and applications that run on today's computing infrastructures.</a:t>
            </a:r>
          </a:p>
          <a:p>
            <a:r>
              <a:rPr lang="en-US" dirty="0" err="1" smtClean="0"/>
              <a:t>SmartFrog</a:t>
            </a:r>
            <a:r>
              <a:rPr lang="en-US" dirty="0" smtClean="0"/>
              <a:t> consists of:</a:t>
            </a:r>
          </a:p>
          <a:p>
            <a:r>
              <a:rPr lang="en-US" dirty="0" smtClean="0"/>
              <a:t>+ A Language for defining configurations, providing powerful system </a:t>
            </a:r>
            <a:r>
              <a:rPr lang="en-US" dirty="0" err="1" smtClean="0"/>
              <a:t>modelling</a:t>
            </a:r>
            <a:r>
              <a:rPr lang="en-US" dirty="0" smtClean="0"/>
              <a:t> capabilities and an expressive notation for describing system configurations</a:t>
            </a:r>
          </a:p>
          <a:p>
            <a:r>
              <a:rPr lang="en-US" dirty="0" smtClean="0"/>
              <a:t>+ A secure, distributed Runtime System for deploying software components and managing running software systems</a:t>
            </a:r>
          </a:p>
          <a:p>
            <a:r>
              <a:rPr lang="en-US" dirty="0" smtClean="0"/>
              <a:t>+ A Library of </a:t>
            </a:r>
            <a:r>
              <a:rPr lang="en-US" dirty="0" err="1" smtClean="0"/>
              <a:t>SmartFrog</a:t>
            </a:r>
            <a:r>
              <a:rPr lang="en-US" dirty="0" smtClean="0"/>
              <a:t> Components that implement the </a:t>
            </a:r>
            <a:r>
              <a:rPr lang="en-US" dirty="0" err="1" smtClean="0"/>
              <a:t>SmartFrog</a:t>
            </a:r>
            <a:r>
              <a:rPr lang="en-US" dirty="0" smtClean="0"/>
              <a:t> component model and provide a wide range of services and functionality</a:t>
            </a:r>
          </a:p>
          <a:p>
            <a:endParaRPr lang="en-US" dirty="0" smtClean="0"/>
          </a:p>
          <a:p>
            <a:r>
              <a:rPr lang="en-US" dirty="0" smtClean="0"/>
              <a:t>Another project</a:t>
            </a:r>
          </a:p>
          <a:p>
            <a:r>
              <a:rPr lang="en-US" dirty="0" smtClean="0"/>
              <a:t>http://</a:t>
            </a:r>
            <a:r>
              <a:rPr lang="en-US" dirty="0" err="1" smtClean="0"/>
              <a:t>www.aeolusproject.org</a:t>
            </a:r>
            <a:r>
              <a:rPr lang="en-US" dirty="0" smtClean="0"/>
              <a:t>/</a:t>
            </a:r>
            <a:r>
              <a:rPr lang="en-US" dirty="0" err="1" smtClean="0"/>
              <a:t>about.html</a:t>
            </a:r>
            <a:endParaRPr lang="en-US" dirty="0" smtClean="0"/>
          </a:p>
          <a:p>
            <a:r>
              <a:rPr lang="en-US" dirty="0" smtClean="0"/>
              <a:t>http://</a:t>
            </a:r>
            <a:r>
              <a:rPr lang="en-US" dirty="0" err="1" smtClean="0"/>
              <a:t>www.aeolusproject.org</a:t>
            </a:r>
            <a:r>
              <a:rPr lang="en-US" dirty="0" smtClean="0"/>
              <a:t>/images/</a:t>
            </a:r>
            <a:r>
              <a:rPr lang="en-US" dirty="0" err="1" smtClean="0"/>
              <a:t>aeolus_logo-header.png</a:t>
            </a:r>
            <a:endParaRPr lang="en-US" dirty="0" smtClean="0"/>
          </a:p>
          <a:p>
            <a:endParaRPr lang="en-US" dirty="0" smtClean="0"/>
          </a:p>
          <a:p>
            <a:endParaRPr lang="en-US" dirty="0" smtClean="0"/>
          </a:p>
          <a:p>
            <a:r>
              <a:rPr lang="en-US" dirty="0" smtClean="0"/>
              <a:t>https://</a:t>
            </a:r>
            <a:r>
              <a:rPr lang="en-US" dirty="0" err="1" smtClean="0"/>
              <a:t>juju.ubuntu.com</a:t>
            </a:r>
            <a:r>
              <a:rPr lang="en-US" dirty="0" smtClean="0"/>
              <a:t>/</a:t>
            </a:r>
          </a:p>
          <a:p>
            <a:r>
              <a:rPr lang="en-US" dirty="0" smtClean="0"/>
              <a:t>https://</a:t>
            </a:r>
            <a:r>
              <a:rPr lang="en-US" dirty="0" err="1" smtClean="0"/>
              <a:t>juju.ubuntu.com</a:t>
            </a:r>
            <a:r>
              <a:rPr lang="en-US" dirty="0" smtClean="0"/>
              <a:t>/</a:t>
            </a:r>
            <a:r>
              <a:rPr lang="en-US" dirty="0" err="1" smtClean="0"/>
              <a:t>wp</a:t>
            </a:r>
            <a:r>
              <a:rPr lang="en-US" dirty="0" smtClean="0"/>
              <a:t>-content/themes/juju-website/</a:t>
            </a:r>
            <a:r>
              <a:rPr lang="en-US" dirty="0" err="1" smtClean="0"/>
              <a:t>img</a:t>
            </a:r>
            <a:r>
              <a:rPr lang="en-US" dirty="0" smtClean="0"/>
              <a:t>/logo-</a:t>
            </a:r>
            <a:r>
              <a:rPr lang="en-US" dirty="0" err="1" smtClean="0"/>
              <a:t>ubuntu.png</a:t>
            </a:r>
            <a:endParaRPr lang="en-US" dirty="0" smtClean="0"/>
          </a:p>
          <a:p>
            <a:endParaRPr lang="en-US" dirty="0" smtClean="0"/>
          </a:p>
          <a:p>
            <a:endParaRPr lang="en-US" dirty="0" smtClean="0"/>
          </a:p>
          <a:p>
            <a:r>
              <a:rPr lang="en-US" dirty="0" smtClean="0"/>
              <a:t>http://</a:t>
            </a:r>
            <a:r>
              <a:rPr lang="en-US" dirty="0" err="1" smtClean="0"/>
              <a:t>www.cloudfoundry.com</a:t>
            </a:r>
            <a:r>
              <a:rPr lang="en-US" dirty="0" smtClean="0"/>
              <a:t>/</a:t>
            </a:r>
          </a:p>
          <a:p>
            <a:r>
              <a:rPr lang="en-US" dirty="0" smtClean="0"/>
              <a:t>http://</a:t>
            </a:r>
            <a:r>
              <a:rPr lang="en-US" dirty="0" err="1" smtClean="0"/>
              <a:t>www.cloudfoundry.com</a:t>
            </a:r>
            <a:r>
              <a:rPr lang="en-US" dirty="0" smtClean="0"/>
              <a:t>/assets/logo-</a:t>
            </a:r>
            <a:r>
              <a:rPr lang="en-US" dirty="0" err="1" smtClean="0"/>
              <a:t>cloudfoundry.png</a:t>
            </a:r>
            <a:endParaRPr lang="en-US" dirty="0"/>
          </a:p>
        </p:txBody>
      </p:sp>
      <p:sp>
        <p:nvSpPr>
          <p:cNvPr id="4" name="Slide Number Placeholder 3"/>
          <p:cNvSpPr>
            <a:spLocks noGrp="1"/>
          </p:cNvSpPr>
          <p:nvPr>
            <p:ph type="sldNum" sz="quarter" idx="10"/>
          </p:nvPr>
        </p:nvSpPr>
        <p:spPr/>
        <p:txBody>
          <a:bodyPr/>
          <a:lstStyle/>
          <a:p>
            <a:fld id="{CD2049F2-070E-C747-8E91-522B48A20944}" type="slidenum">
              <a:rPr lang="en-US" smtClean="0"/>
              <a:t>12</a:t>
            </a:fld>
            <a:endParaRPr lang="en-US"/>
          </a:p>
        </p:txBody>
      </p:sp>
    </p:spTree>
    <p:extLst>
      <p:ext uri="{BB962C8B-B14F-4D97-AF65-F5344CB8AC3E}">
        <p14:creationId xmlns:p14="http://schemas.microsoft.com/office/powerpoint/2010/main" val="25211269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Chef</a:t>
            </a:r>
            <a:r>
              <a:rPr lang="en-US" baseline="0" dirty="0" smtClean="0"/>
              <a:t> </a:t>
            </a:r>
            <a:r>
              <a:rPr lang="en-US" dirty="0" err="1" smtClean="0"/>
              <a:t>est</a:t>
            </a:r>
            <a:r>
              <a:rPr lang="en-US" dirty="0" smtClean="0"/>
              <a:t> un </a:t>
            </a:r>
            <a:r>
              <a:rPr lang="en-US" dirty="0" err="1" smtClean="0"/>
              <a:t>langage</a:t>
            </a:r>
            <a:r>
              <a:rPr lang="en-US" dirty="0" smtClean="0"/>
              <a:t> </a:t>
            </a:r>
            <a:r>
              <a:rPr lang="en-US" dirty="0" err="1" smtClean="0"/>
              <a:t>écrit</a:t>
            </a:r>
            <a:r>
              <a:rPr lang="en-US" dirty="0" smtClean="0"/>
              <a:t> en Ruby, et avec,</a:t>
            </a:r>
            <a:r>
              <a:rPr lang="en-US" baseline="0" dirty="0" smtClean="0"/>
              <a:t> nous </a:t>
            </a:r>
            <a:r>
              <a:rPr lang="en-US" baseline="0" dirty="0" err="1" smtClean="0"/>
              <a:t>pouvons</a:t>
            </a:r>
            <a:r>
              <a:rPr lang="en-US" baseline="0" dirty="0" smtClean="0"/>
              <a:t>:</a:t>
            </a:r>
            <a:endParaRPr lang="en-US" dirty="0" smtClean="0"/>
          </a:p>
          <a:p>
            <a:endParaRPr lang="en-US" dirty="0" smtClean="0"/>
          </a:p>
          <a:p>
            <a:pPr marL="171450" indent="-171450">
              <a:buFont typeface="Arial"/>
              <a:buChar char="•"/>
            </a:pPr>
            <a:r>
              <a:rPr lang="en-US" dirty="0" smtClean="0"/>
              <a:t>Installer des </a:t>
            </a:r>
            <a:r>
              <a:rPr lang="en-US" dirty="0" err="1" smtClean="0"/>
              <a:t>systèmes</a:t>
            </a:r>
            <a:r>
              <a:rPr lang="en-US" dirty="0" smtClean="0"/>
              <a:t> </a:t>
            </a:r>
            <a:r>
              <a:rPr lang="en-US" dirty="0" err="1" smtClean="0"/>
              <a:t>d'exploitation</a:t>
            </a:r>
            <a:endParaRPr lang="en-US" dirty="0" smtClean="0"/>
          </a:p>
          <a:p>
            <a:pPr marL="171450" indent="-171450">
              <a:buFont typeface="Arial"/>
              <a:buChar char="•"/>
            </a:pPr>
            <a:r>
              <a:rPr lang="en-US" dirty="0" err="1" smtClean="0"/>
              <a:t>Installez</a:t>
            </a:r>
            <a:r>
              <a:rPr lang="en-US" dirty="0" smtClean="0"/>
              <a:t> les </a:t>
            </a:r>
            <a:r>
              <a:rPr lang="en-US" dirty="0" err="1" smtClean="0"/>
              <a:t>logiciels</a:t>
            </a:r>
            <a:r>
              <a:rPr lang="en-US" dirty="0" smtClean="0"/>
              <a:t>, les </a:t>
            </a:r>
            <a:r>
              <a:rPr lang="en-US" dirty="0" err="1" smtClean="0"/>
              <a:t>fichers</a:t>
            </a:r>
            <a:r>
              <a:rPr lang="en-US" dirty="0" smtClean="0"/>
              <a:t> et les configurations</a:t>
            </a:r>
          </a:p>
          <a:p>
            <a:pPr marL="171450" indent="-171450">
              <a:buFont typeface="Arial"/>
              <a:buChar char="•"/>
            </a:pPr>
            <a:r>
              <a:rPr lang="en-US" dirty="0" err="1" smtClean="0"/>
              <a:t>Démarrer</a:t>
            </a:r>
            <a:r>
              <a:rPr lang="en-US" dirty="0" smtClean="0"/>
              <a:t> et </a:t>
            </a:r>
            <a:r>
              <a:rPr lang="en-US" dirty="0" err="1" smtClean="0"/>
              <a:t>Arrêter</a:t>
            </a:r>
            <a:r>
              <a:rPr lang="en-US" dirty="0" smtClean="0"/>
              <a:t> les services</a:t>
            </a:r>
          </a:p>
          <a:p>
            <a:pPr marL="171450" indent="-171450">
              <a:buFont typeface="Arial"/>
              <a:buChar char="•"/>
            </a:pPr>
            <a:r>
              <a:rPr lang="en-US" dirty="0" smtClean="0"/>
              <a:t>En fin, on </a:t>
            </a:r>
            <a:r>
              <a:rPr lang="en-US" dirty="0" err="1" smtClean="0"/>
              <a:t>peut</a:t>
            </a:r>
            <a:r>
              <a:rPr lang="en-US" dirty="0" smtClean="0"/>
              <a:t> </a:t>
            </a:r>
            <a:r>
              <a:rPr lang="en-US" dirty="0" err="1" smtClean="0"/>
              <a:t>configurer</a:t>
            </a:r>
            <a:r>
              <a:rPr lang="en-US" dirty="0" smtClean="0"/>
              <a:t> </a:t>
            </a:r>
            <a:r>
              <a:rPr lang="en-US" dirty="0" err="1" smtClean="0"/>
              <a:t>plusieurs</a:t>
            </a:r>
            <a:r>
              <a:rPr lang="en-US" dirty="0" smtClean="0"/>
              <a:t> </a:t>
            </a:r>
            <a:r>
              <a:rPr lang="en-US" dirty="0" err="1" smtClean="0"/>
              <a:t>fois</a:t>
            </a:r>
            <a:r>
              <a:rPr lang="en-US" dirty="0" smtClean="0"/>
              <a:t> (un </a:t>
            </a:r>
            <a:r>
              <a:rPr lang="en-US" dirty="0" err="1" smtClean="0"/>
              <a:t>processus</a:t>
            </a:r>
            <a:r>
              <a:rPr lang="en-US" dirty="0" smtClean="0"/>
              <a:t> </a:t>
            </a:r>
            <a:r>
              <a:rPr lang="en-US" dirty="0" err="1" smtClean="0"/>
              <a:t>idempotentes</a:t>
            </a:r>
            <a:r>
              <a:rPr lang="en-US" dirty="0" smtClean="0"/>
              <a:t>)</a:t>
            </a:r>
          </a:p>
        </p:txBody>
      </p:sp>
      <p:sp>
        <p:nvSpPr>
          <p:cNvPr id="4" name="Slide Number Placeholder 3"/>
          <p:cNvSpPr>
            <a:spLocks noGrp="1"/>
          </p:cNvSpPr>
          <p:nvPr>
            <p:ph type="sldNum" sz="quarter" idx="10"/>
          </p:nvPr>
        </p:nvSpPr>
        <p:spPr/>
        <p:txBody>
          <a:bodyPr/>
          <a:lstStyle/>
          <a:p>
            <a:fld id="{CD2049F2-070E-C747-8E91-522B48A20944}" type="slidenum">
              <a:rPr lang="en-US" smtClean="0"/>
              <a:t>13</a:t>
            </a:fld>
            <a:endParaRPr lang="en-US"/>
          </a:p>
        </p:txBody>
      </p:sp>
    </p:spTree>
    <p:extLst>
      <p:ext uri="{BB962C8B-B14F-4D97-AF65-F5344CB8AC3E}">
        <p14:creationId xmlns:p14="http://schemas.microsoft.com/office/powerpoint/2010/main" val="23229084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Les </a:t>
            </a:r>
            <a:r>
              <a:rPr lang="en-US" sz="1200" dirty="0" err="1" smtClean="0"/>
              <a:t>ressources</a:t>
            </a:r>
            <a:r>
              <a:rPr lang="en-US" sz="1200" dirty="0" smtClean="0"/>
              <a:t> </a:t>
            </a:r>
            <a:r>
              <a:rPr lang="en-US" sz="1200" dirty="0" err="1" smtClean="0"/>
              <a:t>sont</a:t>
            </a:r>
            <a:r>
              <a:rPr lang="en-US" sz="1200" dirty="0" smtClean="0"/>
              <a:t> </a:t>
            </a:r>
            <a:r>
              <a:rPr lang="en-US" sz="1200" dirty="0" err="1" smtClean="0"/>
              <a:t>configurées</a:t>
            </a:r>
            <a:r>
              <a:rPr lang="en-US" sz="1200" dirty="0" smtClean="0"/>
              <a:t> </a:t>
            </a:r>
            <a:r>
              <a:rPr lang="en-US" sz="1200" dirty="0" err="1" smtClean="0"/>
              <a:t>à</a:t>
            </a:r>
            <a:r>
              <a:rPr lang="en-US" sz="1200" dirty="0" smtClean="0"/>
              <a:t> </a:t>
            </a:r>
            <a:r>
              <a:rPr lang="en-US" sz="1200" dirty="0" err="1" smtClean="0"/>
              <a:t>l'aide</a:t>
            </a:r>
            <a:r>
              <a:rPr lang="en-US" sz="1200" dirty="0" smtClean="0"/>
              <a:t> des </a:t>
            </a:r>
            <a:r>
              <a:rPr lang="en-US" sz="1200" dirty="0" err="1" smtClean="0"/>
              <a:t>recettes</a:t>
            </a:r>
            <a:r>
              <a:rPr lang="en-US" sz="1200" dirty="0" smtClean="0"/>
              <a:t>.</a:t>
            </a:r>
            <a:r>
              <a:rPr lang="en-US" sz="1200" baseline="0" dirty="0" smtClean="0"/>
              <a:t> </a:t>
            </a:r>
            <a:r>
              <a:rPr lang="en-US" sz="1200" dirty="0" err="1" smtClean="0"/>
              <a:t>Dans</a:t>
            </a:r>
            <a:r>
              <a:rPr lang="en-US" sz="1200" dirty="0" smtClean="0"/>
              <a:t> </a:t>
            </a:r>
            <a:r>
              <a:rPr lang="en-US" sz="1200" dirty="0" err="1" smtClean="0"/>
              <a:t>ces</a:t>
            </a:r>
            <a:r>
              <a:rPr lang="en-US" sz="1200" dirty="0" smtClean="0"/>
              <a:t> </a:t>
            </a:r>
            <a:r>
              <a:rPr lang="en-US" sz="1200" dirty="0" err="1" smtClean="0"/>
              <a:t>recettes</a:t>
            </a:r>
            <a:r>
              <a:rPr lang="en-US" sz="1200" dirty="0" smtClean="0"/>
              <a:t>, on </a:t>
            </a:r>
            <a:r>
              <a:rPr lang="en-US" sz="1200" dirty="0" err="1" smtClean="0"/>
              <a:t>peut</a:t>
            </a:r>
            <a:r>
              <a:rPr lang="en-US" sz="1200" dirty="0" smtClean="0"/>
              <a:t> </a:t>
            </a:r>
            <a:r>
              <a:rPr lang="en-US" sz="1200" dirty="0" err="1" smtClean="0"/>
              <a:t>créer</a:t>
            </a:r>
            <a:r>
              <a:rPr lang="en-US" sz="1200" dirty="0" smtClean="0"/>
              <a:t> des </a:t>
            </a:r>
            <a:r>
              <a:rPr lang="en-US" sz="1200" dirty="0" err="1" smtClean="0"/>
              <a:t>fichiers</a:t>
            </a:r>
            <a:r>
              <a:rPr lang="en-US" sz="1200" dirty="0" smtClean="0"/>
              <a:t> et des documents, </a:t>
            </a:r>
            <a:r>
              <a:rPr lang="en-US" sz="1200" dirty="0" err="1" smtClean="0"/>
              <a:t>puis</a:t>
            </a:r>
            <a:r>
              <a:rPr lang="en-US" sz="1200" dirty="0" smtClean="0"/>
              <a:t> installer les </a:t>
            </a:r>
            <a:r>
              <a:rPr lang="en-US" sz="1200" dirty="0" err="1" smtClean="0"/>
              <a:t>logiciels</a:t>
            </a:r>
            <a:r>
              <a:rPr lang="en-US" sz="1200" dirty="0" smtClean="0"/>
              <a:t>, </a:t>
            </a:r>
            <a:r>
              <a:rPr lang="en-US" sz="1200" dirty="0" err="1" smtClean="0"/>
              <a:t>ou</a:t>
            </a:r>
            <a:r>
              <a:rPr lang="en-US" sz="1200" dirty="0" smtClean="0"/>
              <a:t> </a:t>
            </a:r>
            <a:r>
              <a:rPr lang="en-US" sz="1200" dirty="0" err="1" smtClean="0"/>
              <a:t>bien</a:t>
            </a:r>
            <a:r>
              <a:rPr lang="en-US" sz="1200" dirty="0" smtClean="0"/>
              <a:t> </a:t>
            </a:r>
            <a:r>
              <a:rPr lang="en-US" sz="1200" dirty="0" err="1" smtClean="0"/>
              <a:t>configurer</a:t>
            </a:r>
            <a:r>
              <a:rPr lang="en-US" sz="1200" dirty="0" smtClean="0"/>
              <a:t> </a:t>
            </a:r>
            <a:r>
              <a:rPr lang="en-US" sz="1200" dirty="0" err="1" smtClean="0"/>
              <a:t>une</a:t>
            </a:r>
            <a:r>
              <a:rPr lang="en-US" sz="1200" dirty="0" smtClean="0"/>
              <a:t> connection </a:t>
            </a:r>
            <a:r>
              <a:rPr lang="en-US" sz="1200" dirty="0" err="1" smtClean="0"/>
              <a:t>à</a:t>
            </a:r>
            <a:r>
              <a:rPr lang="en-US" sz="1200" dirty="0" smtClean="0"/>
              <a:t> un base de </a:t>
            </a:r>
            <a:r>
              <a:rPr lang="en-US" sz="1200" dirty="0" err="1" smtClean="0"/>
              <a:t>données</a:t>
            </a:r>
            <a:r>
              <a:rPr lang="en-US" sz="1200" dirty="0" smtClean="0"/>
              <a:t>.  </a:t>
            </a:r>
            <a:r>
              <a:rPr lang="en-US" sz="1200" dirty="0" err="1" smtClean="0"/>
              <a:t>Une</a:t>
            </a:r>
            <a:r>
              <a:rPr lang="en-US" sz="1200" dirty="0" smtClean="0"/>
              <a:t> </a:t>
            </a:r>
            <a:r>
              <a:rPr lang="en-US" sz="1200" dirty="0" err="1" smtClean="0"/>
              <a:t>ou</a:t>
            </a:r>
            <a:r>
              <a:rPr lang="en-US" sz="1200" dirty="0" smtClean="0"/>
              <a:t> </a:t>
            </a:r>
            <a:r>
              <a:rPr lang="en-US" sz="1200" dirty="0" err="1" smtClean="0"/>
              <a:t>plusieurs</a:t>
            </a:r>
            <a:r>
              <a:rPr lang="en-US" sz="1200" dirty="0" smtClean="0"/>
              <a:t> </a:t>
            </a:r>
            <a:r>
              <a:rPr lang="en-US" sz="1200" dirty="0" err="1" smtClean="0"/>
              <a:t>recettes</a:t>
            </a:r>
            <a:r>
              <a:rPr lang="en-US" sz="1200" dirty="0" smtClean="0"/>
              <a:t> font </a:t>
            </a:r>
            <a:r>
              <a:rPr lang="en-US" sz="1200" dirty="0" err="1" smtClean="0"/>
              <a:t>partie</a:t>
            </a:r>
            <a:r>
              <a:rPr lang="en-US" sz="1200" dirty="0" smtClean="0"/>
              <a:t> d'un </a:t>
            </a:r>
            <a:r>
              <a:rPr lang="en-US" sz="1200" dirty="0" err="1" smtClean="0"/>
              <a:t>livre</a:t>
            </a:r>
            <a:r>
              <a:rPr lang="en-US" sz="1200" dirty="0" smtClean="0"/>
              <a:t> de </a:t>
            </a:r>
            <a:r>
              <a:rPr lang="en-US" sz="1200" dirty="0" err="1" smtClean="0"/>
              <a:t>recettes</a:t>
            </a:r>
            <a:r>
              <a:rPr lang="en-US" sz="1200" dirty="0" smtClean="0"/>
              <a:t> (cookbook).</a:t>
            </a:r>
          </a:p>
          <a:p>
            <a:endParaRPr lang="en-US" sz="1200" dirty="0" smtClean="0"/>
          </a:p>
          <a:p>
            <a:r>
              <a:rPr lang="en-US" sz="1200" dirty="0" smtClean="0"/>
              <a:t>Un </a:t>
            </a:r>
            <a:r>
              <a:rPr lang="en-US" sz="1200" dirty="0" err="1" smtClean="0"/>
              <a:t>rôle</a:t>
            </a:r>
            <a:r>
              <a:rPr lang="en-US" sz="1200" dirty="0" smtClean="0"/>
              <a:t> </a:t>
            </a:r>
            <a:r>
              <a:rPr lang="en-US" sz="1200" dirty="0" err="1" smtClean="0"/>
              <a:t>c'est</a:t>
            </a:r>
            <a:r>
              <a:rPr lang="en-US" sz="1200" dirty="0" smtClean="0"/>
              <a:t> un </a:t>
            </a:r>
            <a:r>
              <a:rPr lang="en-US" sz="1200" dirty="0" err="1" smtClean="0"/>
              <a:t>groupes</a:t>
            </a:r>
            <a:r>
              <a:rPr lang="en-US" sz="1200" dirty="0" smtClean="0"/>
              <a:t> de </a:t>
            </a:r>
            <a:r>
              <a:rPr lang="en-US" sz="1200" dirty="0" err="1" smtClean="0"/>
              <a:t>recettes</a:t>
            </a:r>
            <a:r>
              <a:rPr lang="en-US" sz="1200" dirty="0" smtClean="0"/>
              <a:t> </a:t>
            </a:r>
            <a:r>
              <a:rPr lang="en-US" sz="1200" dirty="0" err="1" smtClean="0"/>
              <a:t>utilisées</a:t>
            </a:r>
            <a:r>
              <a:rPr lang="en-US" sz="1200" dirty="0" smtClean="0"/>
              <a:t> ensembles (e.g. </a:t>
            </a:r>
            <a:r>
              <a:rPr lang="en-US" sz="1200" dirty="0" err="1" smtClean="0"/>
              <a:t>une</a:t>
            </a:r>
            <a:r>
              <a:rPr lang="en-US" sz="1200" dirty="0" smtClean="0"/>
              <a:t> </a:t>
            </a:r>
            <a:r>
              <a:rPr lang="en-US" sz="1200" dirty="0" err="1" smtClean="0"/>
              <a:t>combinaison</a:t>
            </a:r>
            <a:r>
              <a:rPr lang="en-US" sz="1200" dirty="0" smtClean="0"/>
              <a:t> de </a:t>
            </a:r>
            <a:r>
              <a:rPr lang="en-US" sz="1200" dirty="0" err="1" smtClean="0"/>
              <a:t>recettes</a:t>
            </a:r>
            <a:r>
              <a:rPr lang="en-US" sz="1200" dirty="0" smtClean="0"/>
              <a:t> pour installer </a:t>
            </a:r>
            <a:r>
              <a:rPr lang="en-US" sz="1200" dirty="0" err="1" smtClean="0"/>
              <a:t>dans</a:t>
            </a:r>
            <a:r>
              <a:rPr lang="en-US" sz="1200" dirty="0" smtClean="0"/>
              <a:t> </a:t>
            </a:r>
            <a:r>
              <a:rPr lang="en-US" sz="1200" dirty="0" err="1" smtClean="0"/>
              <a:t>serveur</a:t>
            </a:r>
            <a:r>
              <a:rPr lang="en-US" sz="1200" dirty="0" smtClean="0"/>
              <a:t> LAMP). Le DNA </a:t>
            </a:r>
            <a:r>
              <a:rPr lang="en-US" sz="1200" dirty="0" err="1" smtClean="0"/>
              <a:t>est</a:t>
            </a:r>
            <a:r>
              <a:rPr lang="en-US" sz="1200" dirty="0" smtClean="0"/>
              <a:t> </a:t>
            </a:r>
            <a:r>
              <a:rPr lang="en-US" sz="1200" b="0" dirty="0" err="1" smtClean="0"/>
              <a:t>une</a:t>
            </a:r>
            <a:r>
              <a:rPr lang="en-US" sz="1200" dirty="0" smtClean="0"/>
              <a:t> </a:t>
            </a:r>
            <a:r>
              <a:rPr lang="en-US" sz="1200" dirty="0" err="1" smtClean="0"/>
              <a:t>combinaison</a:t>
            </a:r>
            <a:r>
              <a:rPr lang="en-US" sz="1200" dirty="0" smtClean="0"/>
              <a:t> de </a:t>
            </a:r>
            <a:r>
              <a:rPr lang="en-US" sz="1200" dirty="0" err="1" smtClean="0"/>
              <a:t>recettes</a:t>
            </a:r>
            <a:r>
              <a:rPr lang="en-US" sz="1200" baseline="0" dirty="0" smtClean="0"/>
              <a:t> / </a:t>
            </a:r>
            <a:r>
              <a:rPr lang="en-US" sz="1200" dirty="0" err="1" smtClean="0"/>
              <a:t>rôle</a:t>
            </a:r>
            <a:r>
              <a:rPr lang="en-US" sz="1200" dirty="0" smtClean="0"/>
              <a:t> qui </a:t>
            </a:r>
            <a:r>
              <a:rPr lang="en-US" sz="1200" dirty="0" err="1" smtClean="0"/>
              <a:t>sert</a:t>
            </a:r>
            <a:r>
              <a:rPr lang="en-US" sz="1200" dirty="0" smtClean="0"/>
              <a:t> pour </a:t>
            </a:r>
            <a:r>
              <a:rPr lang="en-US" sz="1200" dirty="0" err="1" smtClean="0"/>
              <a:t>définir</a:t>
            </a:r>
            <a:r>
              <a:rPr lang="en-US" sz="1200" dirty="0" smtClean="0"/>
              <a:t> la configuration d'un </a:t>
            </a:r>
            <a:r>
              <a:rPr lang="en-US" sz="1200" dirty="0" err="1" smtClean="0"/>
              <a:t>serveur</a:t>
            </a:r>
            <a:r>
              <a:rPr lang="en-US" sz="1200" dirty="0" smtClean="0"/>
              <a:t>, qui </a:t>
            </a:r>
            <a:r>
              <a:rPr lang="en-US" sz="1200" dirty="0" err="1" smtClean="0"/>
              <a:t>est</a:t>
            </a:r>
            <a:r>
              <a:rPr lang="en-US" sz="1200" dirty="0" smtClean="0"/>
              <a:t> </a:t>
            </a:r>
            <a:r>
              <a:rPr lang="en-US" sz="1200" dirty="0" err="1" smtClean="0"/>
              <a:t>l'équivolent</a:t>
            </a:r>
            <a:r>
              <a:rPr lang="en-US" sz="1200" dirty="0" smtClean="0"/>
              <a:t> d'un node.</a:t>
            </a:r>
            <a:r>
              <a:rPr lang="en-US" sz="1200" baseline="0" dirty="0" smtClean="0"/>
              <a:t> En fin, Les nodes </a:t>
            </a:r>
            <a:r>
              <a:rPr lang="en-US" sz="1200" baseline="0" dirty="0" err="1" smtClean="0"/>
              <a:t>peuvent</a:t>
            </a:r>
            <a:r>
              <a:rPr lang="en-US" sz="1200" baseline="0" dirty="0" smtClean="0"/>
              <a:t> </a:t>
            </a:r>
            <a:r>
              <a:rPr lang="en-US" sz="1200" baseline="0" dirty="0" err="1" smtClean="0"/>
              <a:t>être</a:t>
            </a:r>
            <a:r>
              <a:rPr lang="en-US" sz="1200" baseline="0" dirty="0" smtClean="0"/>
              <a:t> </a:t>
            </a:r>
            <a:r>
              <a:rPr lang="en-US" sz="1200" baseline="0" dirty="0" err="1" smtClean="0"/>
              <a:t>regroupées</a:t>
            </a:r>
            <a:r>
              <a:rPr lang="en-US" sz="1200" baseline="0" dirty="0" smtClean="0"/>
              <a:t> par </a:t>
            </a:r>
            <a:r>
              <a:rPr lang="en-US" sz="1200" baseline="0" dirty="0" err="1" smtClean="0"/>
              <a:t>environnement</a:t>
            </a:r>
            <a:r>
              <a:rPr lang="en-US" sz="1200" baseline="0" dirty="0" smtClean="0"/>
              <a:t>, par </a:t>
            </a:r>
            <a:r>
              <a:rPr lang="en-US" sz="1200" baseline="0" dirty="0" err="1" smtClean="0"/>
              <a:t>exemple</a:t>
            </a:r>
            <a:r>
              <a:rPr lang="en-US" sz="1200" baseline="0" dirty="0" smtClean="0"/>
              <a:t> production </a:t>
            </a:r>
            <a:r>
              <a:rPr lang="en-US" sz="1200" baseline="0" dirty="0" err="1" smtClean="0"/>
              <a:t>ou</a:t>
            </a:r>
            <a:r>
              <a:rPr lang="en-US" sz="1200" baseline="0" dirty="0" smtClean="0"/>
              <a:t> </a:t>
            </a:r>
            <a:r>
              <a:rPr lang="en-US" sz="1200" baseline="0" dirty="0" err="1" smtClean="0"/>
              <a:t>mise</a:t>
            </a:r>
            <a:r>
              <a:rPr lang="en-US" sz="1200" baseline="0" dirty="0" smtClean="0"/>
              <a:t> en scène.</a:t>
            </a:r>
            <a:endParaRPr lang="en-US" dirty="0" smtClean="0"/>
          </a:p>
          <a:p>
            <a:endParaRPr lang="en-US" dirty="0" smtClean="0"/>
          </a:p>
          <a:p>
            <a:r>
              <a:rPr lang="en-US" dirty="0" smtClean="0"/>
              <a:t>Inspired</a:t>
            </a:r>
            <a:r>
              <a:rPr lang="en-US" baseline="0" dirty="0" smtClean="0"/>
              <a:t> by and t</a:t>
            </a:r>
            <a:r>
              <a:rPr lang="en-US" dirty="0" smtClean="0"/>
              <a:t>hanks to:</a:t>
            </a:r>
          </a:p>
          <a:p>
            <a:r>
              <a:rPr lang="en-US" dirty="0" smtClean="0"/>
              <a:t>Adam Jacob (@</a:t>
            </a:r>
            <a:r>
              <a:rPr lang="en-US" dirty="0" err="1" smtClean="0"/>
              <a:t>adamhjk</a:t>
            </a:r>
            <a:r>
              <a:rPr lang="en-US" dirty="0" smtClean="0"/>
              <a:t>), released in 2009 under Apache License, Version 2.0.</a:t>
            </a:r>
          </a:p>
          <a:p>
            <a:r>
              <a:rPr lang="en-US" dirty="0" smtClean="0"/>
              <a:t>http://</a:t>
            </a:r>
            <a:r>
              <a:rPr lang="en-US" dirty="0" err="1" smtClean="0"/>
              <a:t>learnchef.getharvest.com</a:t>
            </a:r>
            <a:r>
              <a:rPr lang="en-US" dirty="0" smtClean="0"/>
              <a:t>/</a:t>
            </a:r>
            <a:r>
              <a:rPr lang="en-US" dirty="0" err="1" smtClean="0"/>
              <a:t>introduction.html#mapping</a:t>
            </a:r>
            <a:endParaRPr lang="en-US" dirty="0" smtClean="0"/>
          </a:p>
          <a:p>
            <a:endParaRPr lang="en-US" dirty="0"/>
          </a:p>
        </p:txBody>
      </p:sp>
      <p:sp>
        <p:nvSpPr>
          <p:cNvPr id="4" name="Slide Number Placeholder 3"/>
          <p:cNvSpPr>
            <a:spLocks noGrp="1"/>
          </p:cNvSpPr>
          <p:nvPr>
            <p:ph type="sldNum" sz="quarter" idx="10"/>
          </p:nvPr>
        </p:nvSpPr>
        <p:spPr/>
        <p:txBody>
          <a:bodyPr/>
          <a:lstStyle/>
          <a:p>
            <a:fld id="{CD2049F2-070E-C747-8E91-522B48A20944}" type="slidenum">
              <a:rPr lang="en-US" smtClean="0"/>
              <a:t>14</a:t>
            </a:fld>
            <a:endParaRPr lang="en-US"/>
          </a:p>
        </p:txBody>
      </p:sp>
    </p:spTree>
    <p:extLst>
      <p:ext uri="{BB962C8B-B14F-4D97-AF65-F5344CB8AC3E}">
        <p14:creationId xmlns:p14="http://schemas.microsoft.com/office/powerpoint/2010/main" val="821974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err="1" smtClean="0"/>
              <a:t>Une</a:t>
            </a:r>
            <a:r>
              <a:rPr lang="en-US" dirty="0" smtClean="0"/>
              <a:t> </a:t>
            </a:r>
            <a:r>
              <a:rPr lang="en-US" dirty="0" err="1" smtClean="0"/>
              <a:t>autre</a:t>
            </a:r>
            <a:r>
              <a:rPr lang="en-US" dirty="0" smtClean="0"/>
              <a:t> </a:t>
            </a:r>
            <a:r>
              <a:rPr lang="en-US" dirty="0" err="1" smtClean="0"/>
              <a:t>façon</a:t>
            </a:r>
            <a:r>
              <a:rPr lang="en-US" dirty="0" smtClean="0"/>
              <a:t> de </a:t>
            </a:r>
            <a:r>
              <a:rPr lang="en-US" dirty="0" err="1" smtClean="0"/>
              <a:t>visualiser</a:t>
            </a:r>
            <a:r>
              <a:rPr lang="en-US" dirty="0" smtClean="0"/>
              <a:t> Chef </a:t>
            </a:r>
            <a:r>
              <a:rPr lang="en-US" dirty="0" err="1" smtClean="0"/>
              <a:t>est</a:t>
            </a:r>
            <a:r>
              <a:rPr lang="en-US" dirty="0" smtClean="0"/>
              <a:t> de la structure des </a:t>
            </a:r>
            <a:r>
              <a:rPr lang="en-US" dirty="0" err="1" smtClean="0"/>
              <a:t>fichiers</a:t>
            </a:r>
            <a:r>
              <a:rPr lang="en-US" dirty="0" smtClean="0"/>
              <a:t> d'un </a:t>
            </a:r>
            <a:r>
              <a:rPr lang="en-US" dirty="0" err="1" smtClean="0"/>
              <a:t>livre</a:t>
            </a:r>
            <a:r>
              <a:rPr lang="en-US" dirty="0" smtClean="0"/>
              <a:t> de </a:t>
            </a:r>
            <a:r>
              <a:rPr lang="en-US" dirty="0" err="1" smtClean="0"/>
              <a:t>recettes</a:t>
            </a:r>
            <a:r>
              <a:rPr lang="en-US" dirty="0" smtClean="0"/>
              <a:t>. </a:t>
            </a:r>
          </a:p>
          <a:p>
            <a:endParaRPr lang="en-US" dirty="0" smtClean="0"/>
          </a:p>
          <a:p>
            <a:r>
              <a:rPr lang="en-US" dirty="0" err="1" smtClean="0"/>
              <a:t>Ici</a:t>
            </a:r>
            <a:r>
              <a:rPr lang="en-US" dirty="0" smtClean="0"/>
              <a:t>, nous </a:t>
            </a:r>
            <a:r>
              <a:rPr lang="en-US" dirty="0" err="1" smtClean="0"/>
              <a:t>voyons</a:t>
            </a:r>
            <a:r>
              <a:rPr lang="en-US" dirty="0" smtClean="0"/>
              <a:t> </a:t>
            </a:r>
            <a:r>
              <a:rPr lang="en-US" dirty="0" err="1" smtClean="0"/>
              <a:t>que</a:t>
            </a:r>
            <a:r>
              <a:rPr lang="en-US" dirty="0" smtClean="0"/>
              <a:t> les </a:t>
            </a:r>
            <a:r>
              <a:rPr lang="en-US" dirty="0" err="1" smtClean="0"/>
              <a:t>recettes</a:t>
            </a:r>
            <a:r>
              <a:rPr lang="en-US" dirty="0" smtClean="0"/>
              <a:t> </a:t>
            </a:r>
            <a:r>
              <a:rPr lang="en-US" dirty="0" err="1" smtClean="0"/>
              <a:t>peuvent</a:t>
            </a:r>
            <a:r>
              <a:rPr lang="en-US" dirty="0" smtClean="0"/>
              <a:t> </a:t>
            </a:r>
            <a:r>
              <a:rPr lang="en-US" dirty="0" err="1" smtClean="0"/>
              <a:t>comporter</a:t>
            </a:r>
            <a:r>
              <a:rPr lang="en-US" dirty="0" smtClean="0"/>
              <a:t> des </a:t>
            </a:r>
            <a:r>
              <a:rPr lang="en-US" dirty="0" err="1" smtClean="0"/>
              <a:t>attributs</a:t>
            </a:r>
            <a:r>
              <a:rPr lang="en-US" dirty="0" smtClean="0"/>
              <a:t>, des </a:t>
            </a:r>
            <a:r>
              <a:rPr lang="en-US" dirty="0" err="1" smtClean="0"/>
              <a:t>définitions</a:t>
            </a:r>
            <a:r>
              <a:rPr lang="en-US" dirty="0" smtClean="0"/>
              <a:t>, des </a:t>
            </a:r>
            <a:r>
              <a:rPr lang="en-US" dirty="0" err="1" smtClean="0"/>
              <a:t>fichiers</a:t>
            </a:r>
            <a:r>
              <a:rPr lang="en-US" dirty="0" smtClean="0"/>
              <a:t>, des </a:t>
            </a:r>
            <a:r>
              <a:rPr lang="en-US" dirty="0" err="1" smtClean="0"/>
              <a:t>modèles</a:t>
            </a:r>
            <a:r>
              <a:rPr lang="en-US" dirty="0" smtClean="0"/>
              <a:t>,</a:t>
            </a:r>
            <a:r>
              <a:rPr lang="en-US" baseline="0" dirty="0" smtClean="0"/>
              <a:t> </a:t>
            </a:r>
            <a:r>
              <a:rPr lang="en-US" dirty="0" smtClean="0"/>
              <a:t>des </a:t>
            </a:r>
            <a:r>
              <a:rPr lang="en-US" dirty="0" err="1" smtClean="0"/>
              <a:t>recettes</a:t>
            </a:r>
            <a:r>
              <a:rPr lang="en-US" dirty="0" smtClean="0"/>
              <a:t>,</a:t>
            </a:r>
            <a:r>
              <a:rPr lang="en-US" baseline="0" dirty="0" smtClean="0"/>
              <a:t> etc.</a:t>
            </a:r>
            <a:endParaRPr lang="en-US" dirty="0" smtClean="0"/>
          </a:p>
          <a:p>
            <a:endParaRPr lang="en-US" dirty="0" smtClean="0"/>
          </a:p>
          <a:p>
            <a:r>
              <a:rPr lang="en-US" dirty="0" err="1" smtClean="0"/>
              <a:t>Comme</a:t>
            </a:r>
            <a:r>
              <a:rPr lang="en-US" dirty="0" smtClean="0"/>
              <a:t> le temps le </a:t>
            </a:r>
            <a:r>
              <a:rPr lang="en-US" dirty="0" err="1" smtClean="0"/>
              <a:t>permet</a:t>
            </a:r>
            <a:r>
              <a:rPr lang="en-US" dirty="0" smtClean="0"/>
              <a:t>, nous </a:t>
            </a:r>
            <a:r>
              <a:rPr lang="en-US" dirty="0" err="1" smtClean="0"/>
              <a:t>allons</a:t>
            </a:r>
            <a:r>
              <a:rPr lang="en-US" dirty="0" smtClean="0"/>
              <a:t> </a:t>
            </a:r>
            <a:r>
              <a:rPr lang="en-US" dirty="0" err="1" smtClean="0"/>
              <a:t>prendre</a:t>
            </a:r>
            <a:r>
              <a:rPr lang="en-US" dirty="0" smtClean="0"/>
              <a:t> </a:t>
            </a:r>
            <a:r>
              <a:rPr lang="en-US" dirty="0" err="1" smtClean="0"/>
              <a:t>plusieurs</a:t>
            </a:r>
            <a:r>
              <a:rPr lang="en-US" dirty="0" smtClean="0"/>
              <a:t> examples.</a:t>
            </a:r>
            <a:r>
              <a:rPr lang="en-US" baseline="0" dirty="0" smtClean="0"/>
              <a:t>  </a:t>
            </a:r>
          </a:p>
          <a:p>
            <a:endParaRPr lang="en-US" dirty="0" smtClean="0"/>
          </a:p>
          <a:p>
            <a:endParaRPr lang="en-US" dirty="0" smtClean="0"/>
          </a:p>
          <a:p>
            <a:r>
              <a:rPr lang="en-US" dirty="0" smtClean="0"/>
              <a:t>Images:</a:t>
            </a:r>
          </a:p>
          <a:p>
            <a:r>
              <a:rPr lang="en-US" dirty="0" smtClean="0"/>
              <a:t>https://</a:t>
            </a:r>
            <a:r>
              <a:rPr lang="en-US" dirty="0" err="1" smtClean="0"/>
              <a:t>github.com</a:t>
            </a:r>
            <a:r>
              <a:rPr lang="en-US" dirty="0" smtClean="0"/>
              <a:t>/</a:t>
            </a:r>
            <a:r>
              <a:rPr lang="en-US" dirty="0" err="1" smtClean="0"/>
              <a:t>json</a:t>
            </a:r>
            <a:r>
              <a:rPr lang="en-US" dirty="0" smtClean="0"/>
              <a:t>-schema</a:t>
            </a:r>
          </a:p>
          <a:p>
            <a:endParaRPr lang="en-US" dirty="0"/>
          </a:p>
        </p:txBody>
      </p:sp>
      <p:sp>
        <p:nvSpPr>
          <p:cNvPr id="4" name="Slide Number Placeholder 3"/>
          <p:cNvSpPr>
            <a:spLocks noGrp="1"/>
          </p:cNvSpPr>
          <p:nvPr>
            <p:ph type="sldNum" sz="quarter" idx="10"/>
          </p:nvPr>
        </p:nvSpPr>
        <p:spPr/>
        <p:txBody>
          <a:bodyPr/>
          <a:lstStyle/>
          <a:p>
            <a:fld id="{CD2049F2-070E-C747-8E91-522B48A20944}" type="slidenum">
              <a:rPr lang="en-US" smtClean="0"/>
              <a:t>15</a:t>
            </a:fld>
            <a:endParaRPr lang="en-US"/>
          </a:p>
        </p:txBody>
      </p:sp>
    </p:spTree>
    <p:extLst>
      <p:ext uri="{BB962C8B-B14F-4D97-AF65-F5344CB8AC3E}">
        <p14:creationId xmlns:p14="http://schemas.microsoft.com/office/powerpoint/2010/main" val="1513698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err="1" smtClean="0"/>
              <a:t>D’abord</a:t>
            </a:r>
            <a:r>
              <a:rPr lang="en-US" dirty="0" smtClean="0"/>
              <a:t>, bootstrapping CHEF.</a:t>
            </a:r>
            <a:r>
              <a:rPr lang="en-US" baseline="0" dirty="0" smtClean="0"/>
              <a:t>  Chef </a:t>
            </a:r>
            <a:r>
              <a:rPr lang="en-US" baseline="0" dirty="0" err="1" smtClean="0"/>
              <a:t>est</a:t>
            </a:r>
            <a:r>
              <a:rPr lang="en-US" baseline="0" dirty="0" smtClean="0"/>
              <a:t> un </a:t>
            </a:r>
            <a:r>
              <a:rPr lang="en-US" baseline="0" dirty="0" err="1" smtClean="0"/>
              <a:t>logiciel</a:t>
            </a:r>
            <a:r>
              <a:rPr lang="en-US" baseline="0" dirty="0" smtClean="0"/>
              <a:t> complex.  Bootstrap </a:t>
            </a:r>
            <a:r>
              <a:rPr lang="en-US" baseline="0" dirty="0" err="1" smtClean="0"/>
              <a:t>est</a:t>
            </a:r>
            <a:r>
              <a:rPr lang="en-US" baseline="0" dirty="0" smtClean="0"/>
              <a:t> un project qui nous </a:t>
            </a:r>
            <a:r>
              <a:rPr lang="en-US" baseline="0" dirty="0" err="1" smtClean="0"/>
              <a:t>permet</a:t>
            </a:r>
            <a:r>
              <a:rPr lang="en-US" baseline="0" dirty="0" smtClean="0"/>
              <a:t> </a:t>
            </a:r>
            <a:r>
              <a:rPr lang="en-US" baseline="0" dirty="0" err="1" smtClean="0"/>
              <a:t>d’installer</a:t>
            </a:r>
            <a:r>
              <a:rPr lang="en-US" baseline="0" dirty="0" smtClean="0"/>
              <a:t> Chef </a:t>
            </a:r>
            <a:r>
              <a:rPr lang="en-US" baseline="0" dirty="0" err="1" smtClean="0"/>
              <a:t>dans</a:t>
            </a:r>
            <a:r>
              <a:rPr lang="en-US" baseline="0" dirty="0" smtClean="0"/>
              <a:t> </a:t>
            </a:r>
            <a:r>
              <a:rPr lang="en-US" baseline="0" dirty="0" err="1" smtClean="0"/>
              <a:t>notre</a:t>
            </a:r>
            <a:r>
              <a:rPr lang="en-US" baseline="0" dirty="0" smtClean="0"/>
              <a:t> </a:t>
            </a:r>
            <a:r>
              <a:rPr lang="en-US" baseline="0" dirty="0" err="1" smtClean="0"/>
              <a:t>serveur</a:t>
            </a:r>
            <a:r>
              <a:rPr lang="en-US" baseline="0" dirty="0" smtClean="0"/>
              <a:t>. </a:t>
            </a:r>
            <a:r>
              <a:rPr lang="en-US" baseline="0" dirty="0" err="1" smtClean="0"/>
              <a:t>Cette</a:t>
            </a:r>
            <a:r>
              <a:rPr lang="en-US" baseline="0" dirty="0" smtClean="0"/>
              <a:t> configuration de bootstrap </a:t>
            </a:r>
            <a:r>
              <a:rPr lang="en-US" baseline="0" dirty="0" err="1" smtClean="0"/>
              <a:t>est</a:t>
            </a:r>
            <a:r>
              <a:rPr lang="en-US" baseline="0" dirty="0" smtClean="0"/>
              <a:t> </a:t>
            </a:r>
            <a:r>
              <a:rPr lang="en-US" baseline="0" dirty="0" err="1" smtClean="0"/>
              <a:t>utiliser</a:t>
            </a:r>
            <a:r>
              <a:rPr lang="en-US" baseline="0" dirty="0" smtClean="0"/>
              <a:t> avec chef-solo et on </a:t>
            </a:r>
            <a:r>
              <a:rPr lang="en-US" baseline="0" dirty="0" err="1" smtClean="0"/>
              <a:t>n’a</a:t>
            </a:r>
            <a:r>
              <a:rPr lang="en-US" baseline="0" dirty="0" smtClean="0"/>
              <a:t> pas </a:t>
            </a:r>
            <a:r>
              <a:rPr lang="en-US" baseline="0" dirty="0" err="1" smtClean="0"/>
              <a:t>besoin</a:t>
            </a:r>
            <a:r>
              <a:rPr lang="en-US" baseline="0" dirty="0" smtClean="0"/>
              <a:t> d’un </a:t>
            </a:r>
            <a:r>
              <a:rPr lang="en-US" baseline="0" dirty="0" err="1" smtClean="0"/>
              <a:t>serveur</a:t>
            </a:r>
            <a:r>
              <a:rPr lang="en-US" baseline="0" dirty="0" smtClean="0"/>
              <a:t> </a:t>
            </a:r>
            <a:r>
              <a:rPr lang="en-US" baseline="0" dirty="0" err="1" smtClean="0"/>
              <a:t>specifique</a:t>
            </a:r>
            <a:r>
              <a:rPr lang="en-US" baseline="0" dirty="0" smtClean="0"/>
              <a:t> a Chef.</a:t>
            </a:r>
          </a:p>
          <a:p>
            <a:endParaRPr lang="en-US" dirty="0" smtClean="0"/>
          </a:p>
          <a:p>
            <a:r>
              <a:rPr lang="en-US" dirty="0" smtClean="0"/>
              <a:t>En</a:t>
            </a:r>
            <a:r>
              <a:rPr lang="en-US" baseline="0" dirty="0" smtClean="0"/>
              <a:t> suite</a:t>
            </a:r>
            <a:r>
              <a:rPr lang="en-US" dirty="0" smtClean="0"/>
              <a:t>, nous </a:t>
            </a:r>
            <a:r>
              <a:rPr lang="en-US" dirty="0" err="1" smtClean="0"/>
              <a:t>pourrions</a:t>
            </a:r>
            <a:r>
              <a:rPr lang="en-US" dirty="0" smtClean="0"/>
              <a:t> installer un service de surveillance </a:t>
            </a:r>
            <a:r>
              <a:rPr lang="en-US" dirty="0" err="1" smtClean="0"/>
              <a:t>Monit</a:t>
            </a:r>
            <a:r>
              <a:rPr lang="en-US" dirty="0" smtClean="0"/>
              <a:t>,</a:t>
            </a:r>
            <a:r>
              <a:rPr lang="en-US" baseline="0" dirty="0" smtClean="0"/>
              <a:t> </a:t>
            </a:r>
            <a:r>
              <a:rPr lang="en-US" baseline="0" dirty="0" err="1" smtClean="0"/>
              <a:t>ou</a:t>
            </a:r>
            <a:r>
              <a:rPr lang="en-US" baseline="0" dirty="0" smtClean="0"/>
              <a:t> un build-</a:t>
            </a:r>
            <a:r>
              <a:rPr lang="en-US" baseline="0" dirty="0" err="1" smtClean="0"/>
              <a:t>serveur</a:t>
            </a:r>
            <a:r>
              <a:rPr lang="en-US" baseline="0" dirty="0" smtClean="0"/>
              <a:t>.</a:t>
            </a:r>
          </a:p>
          <a:p>
            <a:endParaRPr lang="en-US" baseline="0" dirty="0" smtClean="0"/>
          </a:p>
          <a:p>
            <a:r>
              <a:rPr lang="en-US" baseline="0" dirty="0" smtClean="0"/>
              <a:t>En fin, et </a:t>
            </a:r>
            <a:r>
              <a:rPr lang="en-US" baseline="0" dirty="0" err="1" smtClean="0"/>
              <a:t>l'exemple</a:t>
            </a:r>
            <a:r>
              <a:rPr lang="en-US" baseline="0" dirty="0" smtClean="0"/>
              <a:t> </a:t>
            </a:r>
            <a:r>
              <a:rPr lang="en-US" baseline="0" dirty="0" err="1" smtClean="0"/>
              <a:t>qu'on</a:t>
            </a:r>
            <a:r>
              <a:rPr lang="en-US" baseline="0" dirty="0" smtClean="0"/>
              <a:t> </a:t>
            </a:r>
            <a:r>
              <a:rPr lang="en-US" baseline="0" dirty="0" err="1" smtClean="0"/>
              <a:t>va</a:t>
            </a:r>
            <a:r>
              <a:rPr lang="en-US" baseline="0" dirty="0" smtClean="0"/>
              <a:t> </a:t>
            </a:r>
            <a:r>
              <a:rPr lang="en-US" baseline="0" dirty="0" err="1" smtClean="0"/>
              <a:t>discuter</a:t>
            </a:r>
            <a:r>
              <a:rPr lang="en-US" baseline="0" dirty="0" smtClean="0"/>
              <a:t> le plus et un </a:t>
            </a:r>
            <a:r>
              <a:rPr lang="en-US" baseline="0" dirty="0" err="1" smtClean="0"/>
              <a:t>exemples</a:t>
            </a:r>
            <a:r>
              <a:rPr lang="en-US" baseline="0" dirty="0" smtClean="0"/>
              <a:t> de </a:t>
            </a:r>
            <a:r>
              <a:rPr lang="en-US" baseline="0" dirty="0" err="1" smtClean="0"/>
              <a:t>MapReduce</a:t>
            </a:r>
            <a:r>
              <a:rPr lang="en-US" baseline="0" dirty="0" smtClean="0"/>
              <a:t>.</a:t>
            </a:r>
          </a:p>
        </p:txBody>
      </p:sp>
      <p:sp>
        <p:nvSpPr>
          <p:cNvPr id="4" name="Slide Number Placeholder 3"/>
          <p:cNvSpPr>
            <a:spLocks noGrp="1"/>
          </p:cNvSpPr>
          <p:nvPr>
            <p:ph type="sldNum" sz="quarter" idx="10"/>
          </p:nvPr>
        </p:nvSpPr>
        <p:spPr/>
        <p:txBody>
          <a:bodyPr/>
          <a:lstStyle/>
          <a:p>
            <a:fld id="{CD2049F2-070E-C747-8E91-522B48A20944}" type="slidenum">
              <a:rPr lang="en-US" smtClean="0"/>
              <a:t>16</a:t>
            </a:fld>
            <a:endParaRPr lang="en-US"/>
          </a:p>
        </p:txBody>
      </p:sp>
    </p:spTree>
    <p:extLst>
      <p:ext uri="{BB962C8B-B14F-4D97-AF65-F5344CB8AC3E}">
        <p14:creationId xmlns:p14="http://schemas.microsoft.com/office/powerpoint/2010/main" val="2730182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CD2049F2-070E-C747-8E91-522B48A20944}" type="slidenum">
              <a:rPr lang="en-US" smtClean="0"/>
              <a:t>17</a:t>
            </a:fld>
            <a:endParaRPr lang="en-US"/>
          </a:p>
        </p:txBody>
      </p:sp>
    </p:spTree>
    <p:extLst>
      <p:ext uri="{BB962C8B-B14F-4D97-AF65-F5344CB8AC3E}">
        <p14:creationId xmlns:p14="http://schemas.microsoft.com/office/powerpoint/2010/main" val="14896356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a:t>
            </a:r>
            <a:r>
              <a:rPr lang="en-US" baseline="0" dirty="0" smtClean="0"/>
              <a:t> y a un </a:t>
            </a:r>
            <a:r>
              <a:rPr lang="en-US" baseline="0" dirty="0" err="1" smtClean="0"/>
              <a:t>livres</a:t>
            </a:r>
            <a:r>
              <a:rPr lang="en-US" baseline="0" dirty="0" smtClean="0"/>
              <a:t> de menu </a:t>
            </a:r>
            <a:r>
              <a:rPr lang="en-US" baseline="0" dirty="0" err="1" smtClean="0"/>
              <a:t>à</a:t>
            </a:r>
            <a:r>
              <a:rPr lang="en-US" baseline="0" dirty="0" smtClean="0"/>
              <a:t> source </a:t>
            </a:r>
            <a:r>
              <a:rPr lang="en-US" baseline="0" dirty="0" err="1" smtClean="0"/>
              <a:t>ouvert</a:t>
            </a:r>
            <a:r>
              <a:rPr lang="en-US" baseline="0" dirty="0" smtClean="0"/>
              <a:t> pour </a:t>
            </a:r>
            <a:r>
              <a:rPr lang="en-US" baseline="0" dirty="0" err="1" smtClean="0"/>
              <a:t>cette</a:t>
            </a:r>
            <a:r>
              <a:rPr lang="en-US" baseline="0" dirty="0" smtClean="0"/>
              <a:t> </a:t>
            </a:r>
            <a:r>
              <a:rPr lang="en-US" baseline="0" dirty="0" err="1" smtClean="0"/>
              <a:t>recettes</a:t>
            </a:r>
            <a:r>
              <a:rPr lang="en-US" baseline="0" dirty="0" smtClean="0"/>
              <a:t>, chef-</a:t>
            </a:r>
            <a:r>
              <a:rPr lang="en-US" baseline="0" dirty="0" err="1" smtClean="0"/>
              <a:t>monit</a:t>
            </a:r>
            <a:r>
              <a:rPr lang="en-US" baseline="0" dirty="0" smtClean="0"/>
              <a:t>.</a:t>
            </a:r>
          </a:p>
          <a:p>
            <a:endParaRPr lang="en-US" dirty="0" smtClean="0"/>
          </a:p>
          <a:p>
            <a:r>
              <a:rPr lang="en-US" dirty="0" smtClean="0"/>
              <a:t>https://</a:t>
            </a:r>
            <a:r>
              <a:rPr lang="en-US" dirty="0" err="1" smtClean="0"/>
              <a:t>github.com</a:t>
            </a:r>
            <a:r>
              <a:rPr lang="en-US" dirty="0" smtClean="0"/>
              <a:t>/</a:t>
            </a:r>
            <a:r>
              <a:rPr lang="en-US" dirty="0" err="1" smtClean="0"/>
              <a:t>aforward</a:t>
            </a:r>
            <a:r>
              <a:rPr lang="en-US" dirty="0" smtClean="0"/>
              <a:t>/chef-</a:t>
            </a:r>
            <a:r>
              <a:rPr lang="en-US" dirty="0" err="1" smtClean="0"/>
              <a:t>monit</a:t>
            </a:r>
            <a:endParaRPr lang="en-US" dirty="0" smtClean="0"/>
          </a:p>
          <a:p>
            <a:endParaRPr lang="en-US" dirty="0" smtClean="0"/>
          </a:p>
          <a:p>
            <a:endParaRPr lang="en-US" dirty="0" smtClean="0"/>
          </a:p>
          <a:p>
            <a:r>
              <a:rPr lang="en-US" dirty="0" smtClean="0"/>
              <a:t>Je </a:t>
            </a:r>
            <a:r>
              <a:rPr lang="en-US" dirty="0" err="1" smtClean="0"/>
              <a:t>vais</a:t>
            </a:r>
            <a:r>
              <a:rPr lang="en-US" dirty="0" smtClean="0"/>
              <a:t> </a:t>
            </a:r>
            <a:r>
              <a:rPr lang="en-US" dirty="0" err="1" smtClean="0"/>
              <a:t>vous</a:t>
            </a:r>
            <a:r>
              <a:rPr lang="en-US" dirty="0" smtClean="0"/>
              <a:t> presenter certain examples en </a:t>
            </a:r>
            <a:r>
              <a:rPr lang="en-US" dirty="0" err="1" smtClean="0"/>
              <a:t>fonction</a:t>
            </a:r>
            <a:r>
              <a:rPr lang="en-US" dirty="0" smtClean="0"/>
              <a:t> du temps qui </a:t>
            </a:r>
            <a:r>
              <a:rPr lang="en-US" dirty="0" err="1" smtClean="0"/>
              <a:t>m’est</a:t>
            </a:r>
            <a:r>
              <a:rPr lang="en-US" dirty="0" smtClean="0"/>
              <a:t> </a:t>
            </a:r>
            <a:r>
              <a:rPr lang="en-US" dirty="0" err="1" smtClean="0"/>
              <a:t>alloué</a:t>
            </a:r>
            <a:endParaRPr lang="en-US" dirty="0"/>
          </a:p>
        </p:txBody>
      </p:sp>
      <p:sp>
        <p:nvSpPr>
          <p:cNvPr id="4" name="Slide Number Placeholder 3"/>
          <p:cNvSpPr>
            <a:spLocks noGrp="1"/>
          </p:cNvSpPr>
          <p:nvPr>
            <p:ph type="sldNum" sz="quarter" idx="10"/>
          </p:nvPr>
        </p:nvSpPr>
        <p:spPr/>
        <p:txBody>
          <a:bodyPr/>
          <a:lstStyle/>
          <a:p>
            <a:fld id="{CD2049F2-070E-C747-8E91-522B48A20944}" type="slidenum">
              <a:rPr lang="en-US" smtClean="0"/>
              <a:t>20</a:t>
            </a:fld>
            <a:endParaRPr lang="en-US"/>
          </a:p>
        </p:txBody>
      </p:sp>
    </p:spTree>
    <p:extLst>
      <p:ext uri="{BB962C8B-B14F-4D97-AF65-F5344CB8AC3E}">
        <p14:creationId xmlns:p14="http://schemas.microsoft.com/office/powerpoint/2010/main" val="926526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classpattern.com</a:t>
            </a:r>
            <a:r>
              <a:rPr lang="en-US" dirty="0" smtClean="0"/>
              <a:t>/what-is-</a:t>
            </a:r>
            <a:r>
              <a:rPr lang="en-US" dirty="0" err="1" smtClean="0"/>
              <a:t>hadoop.html</a:t>
            </a:r>
            <a:endParaRPr lang="en-US" dirty="0"/>
          </a:p>
        </p:txBody>
      </p:sp>
      <p:sp>
        <p:nvSpPr>
          <p:cNvPr id="4" name="Slide Number Placeholder 3"/>
          <p:cNvSpPr>
            <a:spLocks noGrp="1"/>
          </p:cNvSpPr>
          <p:nvPr>
            <p:ph type="sldNum" sz="quarter" idx="10"/>
          </p:nvPr>
        </p:nvSpPr>
        <p:spPr/>
        <p:txBody>
          <a:bodyPr/>
          <a:lstStyle/>
          <a:p>
            <a:fld id="{CD2049F2-070E-C747-8E91-522B48A20944}" type="slidenum">
              <a:rPr lang="en-US" smtClean="0"/>
              <a:t>22</a:t>
            </a:fld>
            <a:endParaRPr lang="en-US"/>
          </a:p>
        </p:txBody>
      </p:sp>
    </p:spTree>
    <p:extLst>
      <p:ext uri="{BB962C8B-B14F-4D97-AF65-F5344CB8AC3E}">
        <p14:creationId xmlns:p14="http://schemas.microsoft.com/office/powerpoint/2010/main" val="418513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En </a:t>
            </a:r>
            <a:r>
              <a:rPr lang="en-US" dirty="0" err="1" smtClean="0"/>
              <a:t>d'autres</a:t>
            </a:r>
            <a:r>
              <a:rPr lang="en-US" dirty="0" smtClean="0"/>
              <a:t> </a:t>
            </a:r>
            <a:r>
              <a:rPr lang="en-US" dirty="0" err="1" smtClean="0"/>
              <a:t>termes</a:t>
            </a:r>
            <a:r>
              <a:rPr lang="en-US" dirty="0" smtClean="0"/>
              <a:t>, </a:t>
            </a:r>
            <a:r>
              <a:rPr lang="en-US" dirty="0" err="1" smtClean="0"/>
              <a:t>c’est</a:t>
            </a:r>
            <a:r>
              <a:rPr lang="en-US" dirty="0" smtClean="0"/>
              <a:t> </a:t>
            </a:r>
            <a:r>
              <a:rPr lang="en-US" dirty="0" err="1" smtClean="0"/>
              <a:t>l'ingénierie</a:t>
            </a:r>
            <a:r>
              <a:rPr lang="en-US" dirty="0" smtClean="0"/>
              <a:t> </a:t>
            </a:r>
            <a:r>
              <a:rPr lang="en-US" dirty="0" err="1" smtClean="0"/>
              <a:t>dans</a:t>
            </a:r>
            <a:r>
              <a:rPr lang="en-US" dirty="0" smtClean="0"/>
              <a:t> les </a:t>
            </a:r>
            <a:r>
              <a:rPr lang="en-US" dirty="0" err="1" smtClean="0"/>
              <a:t>nuages</a:t>
            </a:r>
            <a:r>
              <a:rPr lang="en-US" dirty="0" smtClean="0"/>
              <a:t>.</a:t>
            </a:r>
          </a:p>
        </p:txBody>
      </p:sp>
      <p:sp>
        <p:nvSpPr>
          <p:cNvPr id="4" name="Slide Number Placeholder 3"/>
          <p:cNvSpPr>
            <a:spLocks noGrp="1"/>
          </p:cNvSpPr>
          <p:nvPr>
            <p:ph type="sldNum" sz="quarter" idx="10"/>
          </p:nvPr>
        </p:nvSpPr>
        <p:spPr/>
        <p:txBody>
          <a:bodyPr/>
          <a:lstStyle/>
          <a:p>
            <a:fld id="{CD2049F2-070E-C747-8E91-522B48A20944}" type="slidenum">
              <a:rPr lang="en-US" smtClean="0"/>
              <a:t>2</a:t>
            </a:fld>
            <a:endParaRPr lang="en-US"/>
          </a:p>
        </p:txBody>
      </p:sp>
    </p:spTree>
    <p:extLst>
      <p:ext uri="{BB962C8B-B14F-4D97-AF65-F5344CB8AC3E}">
        <p14:creationId xmlns:p14="http://schemas.microsoft.com/office/powerpoint/2010/main" val="40417210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blog.jteam.nl</a:t>
            </a:r>
            <a:r>
              <a:rPr lang="en-US" dirty="0" smtClean="0"/>
              <a:t>/</a:t>
            </a:r>
            <a:r>
              <a:rPr lang="en-US" dirty="0" err="1" smtClean="0"/>
              <a:t>wp</a:t>
            </a:r>
            <a:r>
              <a:rPr lang="en-US" dirty="0" smtClean="0"/>
              <a:t>-content/uploads/2009/08/MapReduceWordCountOverview1-300x139.png</a:t>
            </a:r>
            <a:endParaRPr lang="en-US" dirty="0"/>
          </a:p>
        </p:txBody>
      </p:sp>
      <p:sp>
        <p:nvSpPr>
          <p:cNvPr id="4" name="Slide Number Placeholder 3"/>
          <p:cNvSpPr>
            <a:spLocks noGrp="1"/>
          </p:cNvSpPr>
          <p:nvPr>
            <p:ph type="sldNum" sz="quarter" idx="10"/>
          </p:nvPr>
        </p:nvSpPr>
        <p:spPr/>
        <p:txBody>
          <a:bodyPr/>
          <a:lstStyle/>
          <a:p>
            <a:fld id="{CD2049F2-070E-C747-8E91-522B48A20944}" type="slidenum">
              <a:rPr lang="en-US" smtClean="0"/>
              <a:t>23</a:t>
            </a:fld>
            <a:endParaRPr lang="en-US"/>
          </a:p>
        </p:txBody>
      </p:sp>
    </p:spTree>
    <p:extLst>
      <p:ext uri="{BB962C8B-B14F-4D97-AF65-F5344CB8AC3E}">
        <p14:creationId xmlns:p14="http://schemas.microsoft.com/office/powerpoint/2010/main" val="5313878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2049F2-070E-C747-8E91-522B48A20944}" type="slidenum">
              <a:rPr lang="en-US" smtClean="0"/>
              <a:t>25</a:t>
            </a:fld>
            <a:endParaRPr lang="en-US"/>
          </a:p>
        </p:txBody>
      </p:sp>
    </p:spTree>
    <p:extLst>
      <p:ext uri="{BB962C8B-B14F-4D97-AF65-F5344CB8AC3E}">
        <p14:creationId xmlns:p14="http://schemas.microsoft.com/office/powerpoint/2010/main" val="25653742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http://</a:t>
            </a:r>
            <a:r>
              <a:rPr lang="en-US" dirty="0" err="1" smtClean="0"/>
              <a:t>www.eecs.uottawa.ca</a:t>
            </a:r>
            <a:r>
              <a:rPr lang="en-US" dirty="0" smtClean="0"/>
              <a:t>/professors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http://</a:t>
            </a:r>
            <a:r>
              <a:rPr lang="en-US" dirty="0" err="1" smtClean="0"/>
              <a:t>www.informatik.uni-trier.de</a:t>
            </a:r>
            <a:r>
              <a:rPr lang="en-US" dirty="0" smtClean="0"/>
              <a:t>/~ley/</a:t>
            </a:r>
            <a:r>
              <a:rPr lang="en-US" dirty="0" err="1" smtClean="0"/>
              <a:t>pers</a:t>
            </a:r>
            <a:r>
              <a:rPr lang="en-US" dirty="0" smtClean="0"/>
              <a:t>/</a:t>
            </a:r>
            <a:r>
              <a:rPr lang="en-US" dirty="0" err="1" smtClean="0"/>
              <a:t>hd</a:t>
            </a:r>
            <a:r>
              <a:rPr lang="en-US" dirty="0" smtClean="0"/>
              <a:t>/l/</a:t>
            </a:r>
            <a:r>
              <a:rPr lang="en-US" dirty="0" err="1" smtClean="0"/>
              <a:t>Lethbridge:Timothy.html</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CD2049F2-070E-C747-8E91-522B48A20944}" type="slidenum">
              <a:rPr lang="en-US" smtClean="0"/>
              <a:t>31</a:t>
            </a:fld>
            <a:endParaRPr lang="en-US"/>
          </a:p>
        </p:txBody>
      </p:sp>
    </p:spTree>
    <p:extLst>
      <p:ext uri="{BB962C8B-B14F-4D97-AF65-F5344CB8AC3E}">
        <p14:creationId xmlns:p14="http://schemas.microsoft.com/office/powerpoint/2010/main" val="12244270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 = </a:t>
            </a:r>
            <a:r>
              <a:rPr lang="en-US" dirty="0" err="1" smtClean="0"/>
              <a:t>Collabs.CLI.run</a:t>
            </a:r>
            <a:r>
              <a:rPr lang="en-US" dirty="0" smtClean="0"/>
              <a:t>(["-o"])</a:t>
            </a:r>
          </a:p>
          <a:p>
            <a:r>
              <a:rPr lang="en-US" dirty="0" err="1" smtClean="0"/>
              <a:t>Dict.fetch</a:t>
            </a:r>
            <a:r>
              <a:rPr lang="en-US" dirty="0" smtClean="0"/>
              <a:t>(</a:t>
            </a:r>
            <a:r>
              <a:rPr lang="en-US" dirty="0" err="1" smtClean="0"/>
              <a:t>c,"Timothy</a:t>
            </a:r>
            <a:r>
              <a:rPr lang="en-US" dirty="0" smtClean="0"/>
              <a:t> Lethbridge")</a:t>
            </a:r>
          </a:p>
          <a:p>
            <a:r>
              <a:rPr lang="en-US" dirty="0" err="1" smtClean="0"/>
              <a:t>Dict.keys</a:t>
            </a:r>
            <a:r>
              <a:rPr lang="en-US" dirty="0" smtClean="0"/>
              <a:t>(c)</a:t>
            </a:r>
            <a:endParaRPr lang="en-US" dirty="0"/>
          </a:p>
        </p:txBody>
      </p:sp>
      <p:sp>
        <p:nvSpPr>
          <p:cNvPr id="4" name="Slide Number Placeholder 3"/>
          <p:cNvSpPr>
            <a:spLocks noGrp="1"/>
          </p:cNvSpPr>
          <p:nvPr>
            <p:ph type="sldNum" sz="quarter" idx="10"/>
          </p:nvPr>
        </p:nvSpPr>
        <p:spPr/>
        <p:txBody>
          <a:bodyPr/>
          <a:lstStyle/>
          <a:p>
            <a:fld id="{CD2049F2-070E-C747-8E91-522B48A20944}" type="slidenum">
              <a:rPr lang="en-US" smtClean="0"/>
              <a:t>32</a:t>
            </a:fld>
            <a:endParaRPr lang="en-US"/>
          </a:p>
        </p:txBody>
      </p:sp>
    </p:spTree>
    <p:extLst>
      <p:ext uri="{BB962C8B-B14F-4D97-AF65-F5344CB8AC3E}">
        <p14:creationId xmlns:p14="http://schemas.microsoft.com/office/powerpoint/2010/main" val="24602653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Je </a:t>
            </a:r>
            <a:r>
              <a:rPr lang="en-US" dirty="0" err="1" smtClean="0"/>
              <a:t>vous</a:t>
            </a:r>
            <a:r>
              <a:rPr lang="en-US" dirty="0" smtClean="0"/>
              <a:t> </a:t>
            </a:r>
            <a:r>
              <a:rPr lang="en-US" dirty="0" err="1" smtClean="0"/>
              <a:t>ai</a:t>
            </a:r>
            <a:r>
              <a:rPr lang="en-US" dirty="0" smtClean="0"/>
              <a:t> </a:t>
            </a:r>
            <a:r>
              <a:rPr lang="en-US" dirty="0" err="1" smtClean="0"/>
              <a:t>parlé</a:t>
            </a:r>
            <a:r>
              <a:rPr lang="en-US" dirty="0" smtClean="0"/>
              <a:t> de la conception </a:t>
            </a:r>
            <a:r>
              <a:rPr lang="en-US" dirty="0" err="1" smtClean="0"/>
              <a:t>futuriste</a:t>
            </a:r>
            <a:r>
              <a:rPr lang="en-US" dirty="0" smtClean="0"/>
              <a:t> des</a:t>
            </a:r>
            <a:r>
              <a:rPr lang="en-US" baseline="0" dirty="0" smtClean="0"/>
              <a:t> </a:t>
            </a:r>
            <a:r>
              <a:rPr lang="en-US" baseline="0" dirty="0" err="1" smtClean="0"/>
              <a:t>nuages</a:t>
            </a:r>
            <a:r>
              <a:rPr lang="en-US" baseline="0" dirty="0" smtClean="0"/>
              <a:t> en </a:t>
            </a:r>
            <a:r>
              <a:rPr lang="en-US" baseline="0" dirty="0" err="1" smtClean="0"/>
              <a:t>informatique</a:t>
            </a:r>
            <a:r>
              <a:rPr lang="en-US" baseline="0" dirty="0" smtClean="0"/>
              <a:t> et de </a:t>
            </a:r>
            <a:r>
              <a:rPr lang="en-US" dirty="0" err="1" smtClean="0"/>
              <a:t>l’infrastructure</a:t>
            </a:r>
            <a:r>
              <a:rPr lang="en-US" dirty="0" smtClean="0"/>
              <a:t> </a:t>
            </a:r>
            <a:r>
              <a:rPr lang="en-US" dirty="0" err="1" smtClean="0"/>
              <a:t>comme</a:t>
            </a:r>
            <a:r>
              <a:rPr lang="en-US" dirty="0" smtClean="0"/>
              <a:t> code en </a:t>
            </a:r>
            <a:r>
              <a:rPr lang="en-US" dirty="0" err="1" smtClean="0"/>
              <a:t>utilisant</a:t>
            </a:r>
            <a:r>
              <a:rPr lang="en-US" dirty="0" smtClean="0"/>
              <a:t> Chef.</a:t>
            </a:r>
            <a:r>
              <a:rPr lang="en-US" baseline="0" dirty="0" smtClean="0"/>
              <a:t> </a:t>
            </a:r>
            <a:r>
              <a:rPr lang="en-US" dirty="0" err="1" smtClean="0"/>
              <a:t>C'est</a:t>
            </a:r>
            <a:r>
              <a:rPr lang="en-US" dirty="0" smtClean="0"/>
              <a:t> un </a:t>
            </a:r>
            <a:r>
              <a:rPr lang="en-US" dirty="0" err="1" smtClean="0"/>
              <a:t>projet</a:t>
            </a:r>
            <a:r>
              <a:rPr lang="en-US" dirty="0" smtClean="0"/>
              <a:t> de </a:t>
            </a:r>
            <a:r>
              <a:rPr lang="en-US" dirty="0" err="1" smtClean="0"/>
              <a:t>grande</a:t>
            </a:r>
            <a:r>
              <a:rPr lang="en-US" dirty="0" smtClean="0"/>
              <a:t> </a:t>
            </a:r>
            <a:r>
              <a:rPr lang="en-US" dirty="0" err="1" smtClean="0"/>
              <a:t>ampleur</a:t>
            </a:r>
            <a:r>
              <a:rPr lang="en-US" dirty="0" smtClean="0"/>
              <a:t> </a:t>
            </a:r>
            <a:r>
              <a:rPr lang="en-US" dirty="0" err="1" smtClean="0"/>
              <a:t>que</a:t>
            </a:r>
            <a:r>
              <a:rPr lang="en-US" dirty="0" smtClean="0"/>
              <a:t> je </a:t>
            </a:r>
            <a:r>
              <a:rPr lang="en-US" dirty="0" err="1" smtClean="0"/>
              <a:t>compte</a:t>
            </a:r>
            <a:r>
              <a:rPr lang="en-US" dirty="0" smtClean="0"/>
              <a:t> </a:t>
            </a:r>
            <a:r>
              <a:rPr lang="en-US" dirty="0" err="1" smtClean="0"/>
              <a:t>développer</a:t>
            </a:r>
            <a:r>
              <a:rPr lang="en-US" dirty="0" smtClean="0"/>
              <a:t> au </a:t>
            </a:r>
            <a:r>
              <a:rPr lang="en-US" dirty="0" err="1" smtClean="0"/>
              <a:t>sein</a:t>
            </a:r>
            <a:r>
              <a:rPr lang="en-US" dirty="0" smtClean="0"/>
              <a:t> du </a:t>
            </a:r>
            <a:r>
              <a:rPr lang="en-US" dirty="0" err="1" smtClean="0"/>
              <a:t>départment</a:t>
            </a:r>
            <a:r>
              <a:rPr lang="en-US" dirty="0" smtClean="0"/>
              <a:t>.</a:t>
            </a:r>
          </a:p>
          <a:p>
            <a:endParaRPr lang="en-US" dirty="0" smtClean="0"/>
          </a:p>
          <a:p>
            <a:r>
              <a:rPr lang="en-US" dirty="0" err="1" smtClean="0"/>
              <a:t>À</a:t>
            </a:r>
            <a:r>
              <a:rPr lang="en-US" dirty="0" smtClean="0"/>
              <a:t> </a:t>
            </a:r>
            <a:r>
              <a:rPr lang="en-US" dirty="0" err="1" smtClean="0"/>
              <a:t>mon</a:t>
            </a:r>
            <a:r>
              <a:rPr lang="en-US" dirty="0" smtClean="0"/>
              <a:t> </a:t>
            </a:r>
            <a:r>
              <a:rPr lang="en-US" dirty="0" err="1" smtClean="0"/>
              <a:t>avis</a:t>
            </a:r>
            <a:r>
              <a:rPr lang="en-US" dirty="0" smtClean="0"/>
              <a:t>, les avenues de </a:t>
            </a:r>
            <a:r>
              <a:rPr lang="en-US" dirty="0" err="1" smtClean="0"/>
              <a:t>recherche</a:t>
            </a:r>
            <a:r>
              <a:rPr lang="en-US" dirty="0" smtClean="0"/>
              <a:t> </a:t>
            </a:r>
            <a:r>
              <a:rPr lang="en-US" dirty="0" err="1" smtClean="0"/>
              <a:t>comprennent</a:t>
            </a:r>
            <a:r>
              <a:rPr lang="en-US" dirty="0" smtClean="0"/>
              <a:t>:</a:t>
            </a:r>
          </a:p>
          <a:p>
            <a:endParaRPr lang="en-US" baseline="0" dirty="0" smtClean="0"/>
          </a:p>
          <a:p>
            <a:r>
              <a:rPr lang="en-US" baseline="0" dirty="0" smtClean="0"/>
              <a:t>La research avec la </a:t>
            </a:r>
            <a:r>
              <a:rPr lang="en-US" baseline="0" dirty="0" err="1" smtClean="0"/>
              <a:t>programation</a:t>
            </a:r>
            <a:r>
              <a:rPr lang="en-US" baseline="0" dirty="0" smtClean="0"/>
              <a:t> de </a:t>
            </a:r>
            <a:r>
              <a:rPr lang="en-US" baseline="0" dirty="0" err="1" smtClean="0"/>
              <a:t>l’infrastructure</a:t>
            </a:r>
            <a:r>
              <a:rPr lang="en-US" baseline="0" dirty="0" smtClean="0"/>
              <a:t>.  On </a:t>
            </a:r>
            <a:r>
              <a:rPr lang="en-US" baseline="0" dirty="0" err="1" smtClean="0"/>
              <a:t>peut</a:t>
            </a:r>
            <a:r>
              <a:rPr lang="en-US" baseline="0" dirty="0" smtClean="0"/>
              <a:t> </a:t>
            </a:r>
            <a:r>
              <a:rPr lang="en-US" baseline="0" dirty="0" err="1" smtClean="0"/>
              <a:t>étudier</a:t>
            </a:r>
            <a:r>
              <a:rPr lang="en-US" baseline="0" dirty="0" smtClean="0"/>
              <a:t>, </a:t>
            </a:r>
            <a:r>
              <a:rPr lang="en-US" baseline="0" dirty="0" err="1" smtClean="0"/>
              <a:t>expérimenter</a:t>
            </a:r>
            <a:r>
              <a:rPr lang="en-US" baseline="0" dirty="0" smtClean="0"/>
              <a:t>, et </a:t>
            </a:r>
            <a:r>
              <a:rPr lang="en-US" baseline="0" dirty="0" err="1" smtClean="0"/>
              <a:t>d'améliorer</a:t>
            </a:r>
            <a:r>
              <a:rPr lang="en-US" baseline="0" dirty="0" smtClean="0"/>
              <a:t> la </a:t>
            </a:r>
            <a:r>
              <a:rPr lang="en-US" baseline="0" dirty="0" err="1" smtClean="0"/>
              <a:t>façon</a:t>
            </a:r>
            <a:r>
              <a:rPr lang="en-US" baseline="0" dirty="0" smtClean="0"/>
              <a:t> </a:t>
            </a:r>
            <a:r>
              <a:rPr lang="en-US" baseline="0" dirty="0" err="1" smtClean="0"/>
              <a:t>dont</a:t>
            </a:r>
            <a:r>
              <a:rPr lang="en-US" baseline="0" dirty="0" smtClean="0"/>
              <a:t> nous </a:t>
            </a:r>
            <a:r>
              <a:rPr lang="en-US" baseline="0" dirty="0" err="1" smtClean="0"/>
              <a:t>gérons</a:t>
            </a:r>
            <a:r>
              <a:rPr lang="en-US" baseline="0" dirty="0" smtClean="0"/>
              <a:t> les services de cloud computing. </a:t>
            </a:r>
            <a:r>
              <a:rPr lang="en-US" baseline="0" dirty="0" err="1" smtClean="0"/>
              <a:t>Cela</a:t>
            </a:r>
            <a:r>
              <a:rPr lang="en-US" baseline="0" dirty="0" smtClean="0"/>
              <a:t> </a:t>
            </a:r>
            <a:r>
              <a:rPr lang="en-US" baseline="0" dirty="0" err="1" smtClean="0"/>
              <a:t>comprend</a:t>
            </a:r>
            <a:r>
              <a:rPr lang="en-US" baseline="0" dirty="0" smtClean="0"/>
              <a:t> des </a:t>
            </a:r>
            <a:r>
              <a:rPr lang="en-US" baseline="0" dirty="0" err="1" smtClean="0"/>
              <a:t>activités</a:t>
            </a:r>
            <a:r>
              <a:rPr lang="en-US" baseline="0" dirty="0" smtClean="0"/>
              <a:t> de </a:t>
            </a:r>
            <a:r>
              <a:rPr lang="en-US" baseline="0" dirty="0" err="1" smtClean="0"/>
              <a:t>recherche</a:t>
            </a:r>
            <a:r>
              <a:rPr lang="en-US" baseline="0" dirty="0" smtClean="0"/>
              <a:t> </a:t>
            </a:r>
            <a:r>
              <a:rPr lang="en-US" baseline="0" dirty="0" err="1" smtClean="0"/>
              <a:t>tels</a:t>
            </a:r>
            <a:r>
              <a:rPr lang="en-US" baseline="0" dirty="0" smtClean="0"/>
              <a:t> </a:t>
            </a:r>
            <a:r>
              <a:rPr lang="en-US" baseline="0" dirty="0" err="1" smtClean="0"/>
              <a:t>que</a:t>
            </a:r>
            <a:r>
              <a:rPr lang="en-US" baseline="0" dirty="0" smtClean="0"/>
              <a:t> la construction </a:t>
            </a:r>
            <a:r>
              <a:rPr lang="en-US" baseline="0" dirty="0" err="1" smtClean="0"/>
              <a:t>d'une</a:t>
            </a:r>
            <a:r>
              <a:rPr lang="en-US" baseline="0" dirty="0" smtClean="0"/>
              <a:t> </a:t>
            </a:r>
            <a:r>
              <a:rPr lang="en-US" baseline="0" dirty="0" err="1" smtClean="0"/>
              <a:t>taxonomie</a:t>
            </a:r>
            <a:r>
              <a:rPr lang="en-US" baseline="0" dirty="0" smtClean="0"/>
              <a:t> pour les </a:t>
            </a:r>
            <a:r>
              <a:rPr lang="en-US" baseline="0" dirty="0" err="1" smtClean="0"/>
              <a:t>catégories</a:t>
            </a:r>
            <a:r>
              <a:rPr lang="en-US" baseline="0" dirty="0" smtClean="0"/>
              <a:t> les </a:t>
            </a:r>
            <a:r>
              <a:rPr lang="en-US" baseline="0" dirty="0" err="1" smtClean="0"/>
              <a:t>logicels</a:t>
            </a:r>
            <a:r>
              <a:rPr lang="en-US" baseline="0" dirty="0" smtClean="0"/>
              <a:t> de </a:t>
            </a:r>
            <a:r>
              <a:rPr lang="en-US" baseline="0" dirty="0" err="1" smtClean="0"/>
              <a:t>DevOps</a:t>
            </a:r>
            <a:r>
              <a:rPr lang="en-US" baseline="0" dirty="0" smtClean="0"/>
              <a:t>, </a:t>
            </a:r>
            <a:r>
              <a:rPr lang="en-US" baseline="0" dirty="0" err="1" smtClean="0"/>
              <a:t>l'analyse</a:t>
            </a:r>
            <a:r>
              <a:rPr lang="en-US" baseline="0" dirty="0" smtClean="0"/>
              <a:t> et </a:t>
            </a:r>
            <a:r>
              <a:rPr lang="en-US" baseline="0" dirty="0" err="1" smtClean="0"/>
              <a:t>l'expérimentation</a:t>
            </a:r>
            <a:r>
              <a:rPr lang="en-US" baseline="0" dirty="0" smtClean="0"/>
              <a:t> de </a:t>
            </a:r>
            <a:r>
              <a:rPr lang="en-US" baseline="0" dirty="0" err="1" smtClean="0"/>
              <a:t>logiciels</a:t>
            </a:r>
            <a:r>
              <a:rPr lang="en-US" baseline="0" dirty="0" smtClean="0"/>
              <a:t> </a:t>
            </a:r>
            <a:r>
              <a:rPr lang="en-US" baseline="0" dirty="0" err="1" smtClean="0"/>
              <a:t>disponibles</a:t>
            </a:r>
            <a:r>
              <a:rPr lang="en-US" baseline="0" dirty="0" smtClean="0"/>
              <a:t> </a:t>
            </a:r>
            <a:r>
              <a:rPr lang="en-US" baseline="0" dirty="0" err="1" smtClean="0"/>
              <a:t>ainsi</a:t>
            </a:r>
            <a:r>
              <a:rPr lang="en-US" baseline="0" dirty="0" smtClean="0"/>
              <a:t> </a:t>
            </a:r>
            <a:r>
              <a:rPr lang="en-US" baseline="0" dirty="0" err="1" smtClean="0"/>
              <a:t>que</a:t>
            </a:r>
            <a:r>
              <a:rPr lang="en-US" baseline="0" dirty="0" smtClean="0"/>
              <a:t> la </a:t>
            </a:r>
            <a:r>
              <a:rPr lang="en-US" baseline="0" dirty="0" err="1" smtClean="0"/>
              <a:t>recherche</a:t>
            </a:r>
            <a:r>
              <a:rPr lang="en-US" baseline="0" dirty="0" smtClean="0"/>
              <a:t> </a:t>
            </a:r>
            <a:r>
              <a:rPr lang="en-US" baseline="0" dirty="0" err="1" smtClean="0"/>
              <a:t>à</a:t>
            </a:r>
            <a:r>
              <a:rPr lang="en-US" baseline="0" dirty="0" smtClean="0"/>
              <a:t> </a:t>
            </a:r>
            <a:r>
              <a:rPr lang="en-US" baseline="0" dirty="0" err="1" smtClean="0"/>
              <a:t>coorelations</a:t>
            </a:r>
            <a:r>
              <a:rPr lang="en-US" baseline="0" dirty="0" smtClean="0"/>
              <a:t> entre le </a:t>
            </a:r>
            <a:r>
              <a:rPr lang="en-US" baseline="0" dirty="0" err="1" smtClean="0"/>
              <a:t>développement</a:t>
            </a:r>
            <a:r>
              <a:rPr lang="en-US" baseline="0" dirty="0" smtClean="0"/>
              <a:t> </a:t>
            </a:r>
            <a:r>
              <a:rPr lang="en-US" baseline="0" dirty="0" err="1" smtClean="0"/>
              <a:t>d'applications</a:t>
            </a:r>
            <a:r>
              <a:rPr lang="en-US" baseline="0" dirty="0" smtClean="0"/>
              <a:t> et le </a:t>
            </a:r>
            <a:r>
              <a:rPr lang="en-US" baseline="0" dirty="0" err="1" smtClean="0"/>
              <a:t>développement</a:t>
            </a:r>
            <a:r>
              <a:rPr lang="en-US" baseline="0" dirty="0" smtClean="0"/>
              <a:t> de </a:t>
            </a:r>
            <a:r>
              <a:rPr lang="en-US" baseline="0" dirty="0" err="1" smtClean="0"/>
              <a:t>l'infrastructure</a:t>
            </a:r>
            <a:r>
              <a:rPr lang="en-US" baseline="0" dirty="0" smtClean="0"/>
              <a:t>.</a:t>
            </a:r>
          </a:p>
          <a:p>
            <a:endParaRPr lang="en-US" baseline="0" dirty="0" smtClean="0"/>
          </a:p>
          <a:p>
            <a:r>
              <a:rPr lang="en-US" baseline="0" dirty="0" smtClean="0"/>
              <a:t>En plus, la </a:t>
            </a:r>
            <a:r>
              <a:rPr lang="en-US" baseline="0" dirty="0" err="1" smtClean="0"/>
              <a:t>voit</a:t>
            </a:r>
            <a:r>
              <a:rPr lang="en-US" baseline="0" dirty="0" smtClean="0"/>
              <a:t> </a:t>
            </a:r>
            <a:r>
              <a:rPr lang="en-US" baseline="0" dirty="0" err="1" smtClean="0"/>
              <a:t>concernant</a:t>
            </a:r>
            <a:r>
              <a:rPr lang="en-US" baseline="0" dirty="0" smtClean="0"/>
              <a:t> la research </a:t>
            </a:r>
            <a:r>
              <a:rPr lang="en-US" baseline="0" dirty="0" err="1" smtClean="0"/>
              <a:t>dans</a:t>
            </a:r>
            <a:r>
              <a:rPr lang="en-US" baseline="0" dirty="0" smtClean="0"/>
              <a:t> les </a:t>
            </a:r>
            <a:r>
              <a:rPr lang="en-US" baseline="0" dirty="0" err="1" smtClean="0"/>
              <a:t>nuages</a:t>
            </a:r>
            <a:r>
              <a:rPr lang="en-US" baseline="0" dirty="0" smtClean="0"/>
              <a:t> en </a:t>
            </a:r>
            <a:r>
              <a:rPr lang="en-US" baseline="0" dirty="0" err="1" smtClean="0"/>
              <a:t>generale</a:t>
            </a:r>
            <a:r>
              <a:rPr lang="en-US" baseline="0" dirty="0" smtClean="0"/>
              <a:t> </a:t>
            </a:r>
            <a:r>
              <a:rPr lang="en-US" baseline="0" dirty="0" err="1" smtClean="0"/>
              <a:t>où</a:t>
            </a:r>
            <a:r>
              <a:rPr lang="en-US" baseline="0" dirty="0" smtClean="0"/>
              <a:t> on </a:t>
            </a:r>
            <a:r>
              <a:rPr lang="en-US" baseline="0" dirty="0" err="1" smtClean="0"/>
              <a:t>utilise</a:t>
            </a:r>
            <a:r>
              <a:rPr lang="en-US" baseline="0" dirty="0" smtClean="0"/>
              <a:t> un </a:t>
            </a:r>
            <a:r>
              <a:rPr lang="en-US" baseline="0" dirty="0" err="1" smtClean="0"/>
              <a:t>logicelle</a:t>
            </a:r>
            <a:r>
              <a:rPr lang="en-US" baseline="0" dirty="0" smtClean="0"/>
              <a:t> </a:t>
            </a:r>
            <a:r>
              <a:rPr lang="en-US" baseline="0" dirty="0" err="1" smtClean="0"/>
              <a:t>comme</a:t>
            </a:r>
            <a:r>
              <a:rPr lang="en-US" baseline="0" dirty="0" smtClean="0"/>
              <a:t> Chef pour </a:t>
            </a:r>
            <a:r>
              <a:rPr lang="en-US" baseline="0" dirty="0" err="1" smtClean="0"/>
              <a:t>faciliter</a:t>
            </a:r>
            <a:r>
              <a:rPr lang="en-US" baseline="0" dirty="0" smtClean="0"/>
              <a:t> la configuration de </a:t>
            </a:r>
            <a:r>
              <a:rPr lang="en-US" baseline="0" dirty="0" err="1" smtClean="0"/>
              <a:t>notre</a:t>
            </a:r>
            <a:r>
              <a:rPr lang="en-US" baseline="0" dirty="0" smtClean="0"/>
              <a:t> </a:t>
            </a:r>
            <a:r>
              <a:rPr lang="en-US" baseline="0" dirty="0" err="1" smtClean="0"/>
              <a:t>nuages</a:t>
            </a:r>
            <a:r>
              <a:rPr lang="en-US" baseline="0" dirty="0" smtClean="0"/>
              <a:t>. </a:t>
            </a:r>
            <a:r>
              <a:rPr lang="en-US" baseline="0" dirty="0" err="1" smtClean="0"/>
              <a:t>Cela</a:t>
            </a:r>
            <a:r>
              <a:rPr lang="en-US" baseline="0" dirty="0" smtClean="0"/>
              <a:t> nous </a:t>
            </a:r>
            <a:r>
              <a:rPr lang="en-US" baseline="0" dirty="0" err="1" smtClean="0"/>
              <a:t>laisse</a:t>
            </a:r>
            <a:r>
              <a:rPr lang="en-US" baseline="0" dirty="0" smtClean="0"/>
              <a:t> </a:t>
            </a:r>
            <a:r>
              <a:rPr lang="en-US" baseline="0" dirty="0" err="1" smtClean="0"/>
              <a:t>libre</a:t>
            </a:r>
            <a:r>
              <a:rPr lang="en-US" baseline="0" dirty="0" smtClean="0"/>
              <a:t> de se </a:t>
            </a:r>
            <a:r>
              <a:rPr lang="en-US" baseline="0" dirty="0" err="1" smtClean="0"/>
              <a:t>concentrer</a:t>
            </a:r>
            <a:r>
              <a:rPr lang="en-US" baseline="0" dirty="0" smtClean="0"/>
              <a:t> </a:t>
            </a:r>
            <a:r>
              <a:rPr lang="en-US" baseline="0" dirty="0" err="1" smtClean="0"/>
              <a:t>sur</a:t>
            </a:r>
            <a:r>
              <a:rPr lang="en-US" baseline="0" dirty="0" smtClean="0"/>
              <a:t> </a:t>
            </a:r>
            <a:r>
              <a:rPr lang="en-US" baseline="0" dirty="0" err="1" smtClean="0"/>
              <a:t>nos</a:t>
            </a:r>
            <a:r>
              <a:rPr lang="en-US" baseline="0" dirty="0" smtClean="0"/>
              <a:t> </a:t>
            </a:r>
            <a:r>
              <a:rPr lang="en-US" baseline="0" dirty="0" err="1" smtClean="0"/>
              <a:t>problèmes</a:t>
            </a:r>
            <a:r>
              <a:rPr lang="en-US" baseline="0" dirty="0" smtClean="0"/>
              <a:t> au Big Data. Par </a:t>
            </a:r>
            <a:r>
              <a:rPr lang="en-US" baseline="0" dirty="0" err="1" smtClean="0"/>
              <a:t>exemple</a:t>
            </a:r>
            <a:r>
              <a:rPr lang="en-US" baseline="0" dirty="0" smtClean="0"/>
              <a:t>, </a:t>
            </a:r>
            <a:r>
              <a:rPr lang="en-US" baseline="0" dirty="0" err="1" smtClean="0"/>
              <a:t>fournir</a:t>
            </a:r>
            <a:r>
              <a:rPr lang="en-US" baseline="0" dirty="0" smtClean="0"/>
              <a:t> de </a:t>
            </a:r>
            <a:r>
              <a:rPr lang="en-US" baseline="0" dirty="0" err="1" smtClean="0"/>
              <a:t>meilleurs</a:t>
            </a:r>
            <a:r>
              <a:rPr lang="en-US" baseline="0" dirty="0" smtClean="0"/>
              <a:t> </a:t>
            </a:r>
            <a:r>
              <a:rPr lang="en-US" baseline="0" dirty="0" err="1" smtClean="0"/>
              <a:t>outils</a:t>
            </a:r>
            <a:r>
              <a:rPr lang="en-US" baseline="0" dirty="0" smtClean="0"/>
              <a:t> pour </a:t>
            </a:r>
            <a:r>
              <a:rPr lang="en-US" baseline="0" dirty="0" err="1" smtClean="0"/>
              <a:t>l'examen</a:t>
            </a:r>
            <a:r>
              <a:rPr lang="en-US" baseline="0" dirty="0" smtClean="0"/>
              <a:t> de la </a:t>
            </a:r>
            <a:r>
              <a:rPr lang="en-US" baseline="0" dirty="0" err="1" smtClean="0"/>
              <a:t>littérature</a:t>
            </a:r>
            <a:r>
              <a:rPr lang="en-US" baseline="0" dirty="0" smtClean="0"/>
              <a:t> en </a:t>
            </a:r>
            <a:r>
              <a:rPr lang="en-US" baseline="0" dirty="0" err="1" smtClean="0"/>
              <a:t>analysant</a:t>
            </a:r>
            <a:r>
              <a:rPr lang="en-US" baseline="0" dirty="0" smtClean="0"/>
              <a:t> les auteurs et des </a:t>
            </a:r>
            <a:r>
              <a:rPr lang="en-US" baseline="0" dirty="0" err="1" smtClean="0"/>
              <a:t>références</a:t>
            </a:r>
            <a:r>
              <a:rPr lang="en-US" baseline="0" dirty="0" smtClean="0"/>
              <a:t> dedans les publications.</a:t>
            </a:r>
          </a:p>
        </p:txBody>
      </p:sp>
      <p:sp>
        <p:nvSpPr>
          <p:cNvPr id="4" name="Slide Number Placeholder 3"/>
          <p:cNvSpPr>
            <a:spLocks noGrp="1"/>
          </p:cNvSpPr>
          <p:nvPr>
            <p:ph type="sldNum" sz="quarter" idx="10"/>
          </p:nvPr>
        </p:nvSpPr>
        <p:spPr/>
        <p:txBody>
          <a:bodyPr/>
          <a:lstStyle/>
          <a:p>
            <a:fld id="{CD2049F2-070E-C747-8E91-522B48A20944}" type="slidenum">
              <a:rPr lang="en-US" smtClean="0"/>
              <a:t>34</a:t>
            </a:fld>
            <a:endParaRPr lang="en-US"/>
          </a:p>
        </p:txBody>
      </p:sp>
    </p:spTree>
    <p:extLst>
      <p:ext uri="{BB962C8B-B14F-4D97-AF65-F5344CB8AC3E}">
        <p14:creationId xmlns:p14="http://schemas.microsoft.com/office/powerpoint/2010/main" val="38726403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Je </a:t>
            </a:r>
            <a:r>
              <a:rPr lang="en-US" dirty="0" err="1" smtClean="0"/>
              <a:t>suis</a:t>
            </a:r>
            <a:r>
              <a:rPr lang="en-US" dirty="0" smtClean="0"/>
              <a:t> a </a:t>
            </a:r>
            <a:r>
              <a:rPr lang="en-US" dirty="0" err="1" smtClean="0"/>
              <a:t>vous</a:t>
            </a:r>
            <a:r>
              <a:rPr lang="en-US" dirty="0" smtClean="0"/>
              <a:t> pour </a:t>
            </a:r>
            <a:r>
              <a:rPr lang="en-US" dirty="0" err="1" smtClean="0"/>
              <a:t>repondres</a:t>
            </a:r>
            <a:r>
              <a:rPr lang="en-US" dirty="0" smtClean="0"/>
              <a:t> a </a:t>
            </a:r>
            <a:r>
              <a:rPr lang="en-US" dirty="0" err="1" smtClean="0"/>
              <a:t>vos</a:t>
            </a:r>
            <a:r>
              <a:rPr lang="en-US" dirty="0" smtClean="0"/>
              <a:t> questions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Je </a:t>
            </a:r>
            <a:r>
              <a:rPr lang="en-US" dirty="0" err="1" smtClean="0"/>
              <a:t>vous</a:t>
            </a:r>
            <a:r>
              <a:rPr lang="en-US" dirty="0" smtClean="0"/>
              <a:t> </a:t>
            </a:r>
            <a:r>
              <a:rPr lang="en-US" dirty="0" err="1" smtClean="0"/>
              <a:t>remercie</a:t>
            </a:r>
            <a:r>
              <a:rPr lang="en-US" dirty="0" smtClean="0"/>
              <a:t> </a:t>
            </a:r>
            <a:r>
              <a:rPr lang="en-US" dirty="0" err="1" smtClean="0"/>
              <a:t>mesdame</a:t>
            </a:r>
            <a:r>
              <a:rPr lang="en-US" baseline="0" dirty="0" smtClean="0"/>
              <a:t> et </a:t>
            </a:r>
            <a:r>
              <a:rPr lang="en-US" baseline="0" dirty="0" err="1" smtClean="0"/>
              <a:t>mousiers</a:t>
            </a:r>
            <a:r>
              <a:rPr lang="en-US" baseline="0" dirty="0" smtClean="0"/>
              <a:t> pour </a:t>
            </a:r>
            <a:r>
              <a:rPr lang="en-US" baseline="0" dirty="0" err="1" smtClean="0"/>
              <a:t>votre</a:t>
            </a:r>
            <a:r>
              <a:rPr lang="en-US" baseline="0" dirty="0" smtClean="0"/>
              <a:t> attention.</a:t>
            </a:r>
            <a:endParaRPr lang="en-US" dirty="0" smtClean="0"/>
          </a:p>
          <a:p>
            <a:endParaRPr lang="en-US" dirty="0" smtClean="0"/>
          </a:p>
          <a:p>
            <a:r>
              <a:rPr lang="en-US" dirty="0" smtClean="0"/>
              <a:t>Why work at university?</a:t>
            </a:r>
          </a:p>
          <a:p>
            <a:r>
              <a:rPr lang="en-US" dirty="0" err="1" smtClean="0"/>
              <a:t>J’aime</a:t>
            </a:r>
            <a:r>
              <a:rPr lang="en-US" dirty="0" smtClean="0"/>
              <a:t> la </a:t>
            </a:r>
            <a:r>
              <a:rPr lang="en-US" dirty="0" err="1" smtClean="0"/>
              <a:t>recherche</a:t>
            </a:r>
            <a:r>
              <a:rPr lang="en-US" dirty="0" smtClean="0"/>
              <a:t>, et </a:t>
            </a:r>
            <a:r>
              <a:rPr lang="en-US" dirty="0" err="1" smtClean="0"/>
              <a:t>j’aime</a:t>
            </a:r>
            <a:r>
              <a:rPr lang="en-US" dirty="0" smtClean="0"/>
              <a:t> </a:t>
            </a:r>
            <a:r>
              <a:rPr lang="en-US" dirty="0" err="1" smtClean="0"/>
              <a:t>transmettre</a:t>
            </a:r>
            <a:r>
              <a:rPr lang="en-US" dirty="0" smtClean="0"/>
              <a:t> </a:t>
            </a:r>
            <a:r>
              <a:rPr lang="en-US" dirty="0" err="1" smtClean="0"/>
              <a:t>mon</a:t>
            </a:r>
            <a:r>
              <a:rPr lang="en-US" dirty="0" smtClean="0"/>
              <a:t> savoir, et pour</a:t>
            </a:r>
            <a:r>
              <a:rPr lang="en-US" baseline="0" dirty="0" smtClean="0"/>
              <a:t> </a:t>
            </a:r>
            <a:r>
              <a:rPr lang="en-US" baseline="0" dirty="0" err="1" smtClean="0"/>
              <a:t>travailler</a:t>
            </a:r>
            <a:r>
              <a:rPr lang="en-US" baseline="0" dirty="0" smtClean="0"/>
              <a:t> en collaboration avec </a:t>
            </a:r>
            <a:r>
              <a:rPr lang="en-US" baseline="0" dirty="0" err="1" smtClean="0"/>
              <a:t>l’industrie</a:t>
            </a:r>
            <a:r>
              <a:rPr lang="en-US" baseline="0" dirty="0" smtClean="0"/>
              <a:t> </a:t>
            </a:r>
            <a:r>
              <a:rPr lang="en-US" baseline="0" dirty="0" err="1" smtClean="0"/>
              <a:t>privés</a:t>
            </a:r>
            <a:r>
              <a:rPr lang="en-US" baseline="0" dirty="0" smtClean="0"/>
              <a:t>.  </a:t>
            </a:r>
          </a:p>
          <a:p>
            <a:endParaRPr lang="en-US" baseline="0" dirty="0" smtClean="0"/>
          </a:p>
          <a:p>
            <a:r>
              <a:rPr lang="en-US" baseline="0" dirty="0" err="1" smtClean="0"/>
              <a:t>J’aime</a:t>
            </a:r>
            <a:r>
              <a:rPr lang="en-US" baseline="0" dirty="0" smtClean="0"/>
              <a:t> faire de la </a:t>
            </a:r>
            <a:r>
              <a:rPr lang="en-US" baseline="0" dirty="0" err="1" smtClean="0"/>
              <a:t>recherche</a:t>
            </a:r>
            <a:r>
              <a:rPr lang="en-US" baseline="0" dirty="0" smtClean="0"/>
              <a:t> en </a:t>
            </a:r>
            <a:r>
              <a:rPr lang="en-US" baseline="0" dirty="0" err="1" smtClean="0"/>
              <a:t>informatiques</a:t>
            </a:r>
            <a:r>
              <a:rPr lang="en-US" baseline="0" dirty="0" smtClean="0"/>
              <a:t> et en fin </a:t>
            </a:r>
            <a:r>
              <a:rPr lang="en-US" baseline="0" dirty="0" err="1" smtClean="0"/>
              <a:t>j’aime</a:t>
            </a:r>
            <a:r>
              <a:rPr lang="en-US" baseline="0" dirty="0" smtClean="0"/>
              <a:t> </a:t>
            </a:r>
            <a:r>
              <a:rPr lang="en-US" baseline="0" dirty="0" err="1" smtClean="0"/>
              <a:t>travailler</a:t>
            </a:r>
            <a:r>
              <a:rPr lang="en-US" baseline="0" dirty="0" smtClean="0"/>
              <a:t> en collaboration avec le </a:t>
            </a:r>
            <a:r>
              <a:rPr lang="en-US" baseline="0" dirty="0" err="1" smtClean="0"/>
              <a:t>secteur</a:t>
            </a:r>
            <a:r>
              <a:rPr lang="en-US" baseline="0" dirty="0" smtClean="0"/>
              <a:t> </a:t>
            </a:r>
            <a:r>
              <a:rPr lang="en-US" baseline="0" dirty="0" err="1" smtClean="0"/>
              <a:t>industriel</a:t>
            </a:r>
            <a:r>
              <a:rPr lang="en-US" baseline="0" dirty="0" smtClean="0"/>
              <a:t> </a:t>
            </a:r>
            <a:r>
              <a:rPr lang="en-US" baseline="0" dirty="0" err="1" smtClean="0"/>
              <a:t>dans</a:t>
            </a:r>
            <a:r>
              <a:rPr lang="en-US" baseline="0" dirty="0" smtClean="0"/>
              <a:t> le </a:t>
            </a:r>
            <a:r>
              <a:rPr lang="en-US" baseline="0" dirty="0" err="1" smtClean="0"/>
              <a:t>caudre</a:t>
            </a:r>
            <a:r>
              <a:rPr lang="en-US" baseline="0" dirty="0" smtClean="0"/>
              <a:t> de </a:t>
            </a:r>
            <a:r>
              <a:rPr lang="en-US" baseline="0" dirty="0" err="1" smtClean="0"/>
              <a:t>recherche</a:t>
            </a:r>
            <a:r>
              <a:rPr lang="en-US" baseline="0" dirty="0" smtClean="0"/>
              <a:t> et development.</a:t>
            </a:r>
          </a:p>
          <a:p>
            <a:endParaRPr lang="en-US" baseline="0" dirty="0" smtClean="0"/>
          </a:p>
          <a:p>
            <a:r>
              <a:rPr lang="en-US" baseline="0" dirty="0" err="1" smtClean="0"/>
              <a:t>J’aime</a:t>
            </a:r>
            <a:r>
              <a:rPr lang="en-US" baseline="0" dirty="0" smtClean="0"/>
              <a:t> </a:t>
            </a:r>
            <a:r>
              <a:rPr lang="en-US" baseline="0" dirty="0" err="1" smtClean="0"/>
              <a:t>travailler</a:t>
            </a:r>
            <a:r>
              <a:rPr lang="en-US" baseline="0" dirty="0" smtClean="0"/>
              <a:t> </a:t>
            </a:r>
            <a:r>
              <a:rPr lang="en-US" baseline="0" dirty="0" err="1" smtClean="0"/>
              <a:t>à</a:t>
            </a:r>
            <a:r>
              <a:rPr lang="en-US" baseline="0" dirty="0" smtClean="0"/>
              <a:t> </a:t>
            </a:r>
            <a:r>
              <a:rPr lang="en-US" baseline="0" dirty="0" err="1" smtClean="0"/>
              <a:t>l’universite</a:t>
            </a:r>
            <a:r>
              <a:rPr lang="en-US" baseline="0" dirty="0" smtClean="0"/>
              <a:t> </a:t>
            </a:r>
            <a:r>
              <a:rPr lang="en-US" baseline="0" dirty="0" err="1" smtClean="0"/>
              <a:t>parce</a:t>
            </a:r>
            <a:r>
              <a:rPr lang="en-US" baseline="0" dirty="0" smtClean="0"/>
              <a:t> </a:t>
            </a:r>
            <a:r>
              <a:rPr lang="en-US" baseline="0" dirty="0" err="1" smtClean="0"/>
              <a:t>que</a:t>
            </a:r>
            <a:r>
              <a:rPr lang="en-US" baseline="0" dirty="0" smtClean="0"/>
              <a:t> </a:t>
            </a:r>
            <a:r>
              <a:rPr lang="en-US" baseline="0" dirty="0" err="1" smtClean="0"/>
              <a:t>j’aime</a:t>
            </a:r>
            <a:r>
              <a:rPr lang="en-US" baseline="0" dirty="0" smtClean="0"/>
              <a:t> </a:t>
            </a:r>
            <a:r>
              <a:rPr lang="en-US" baseline="0" dirty="0" err="1" smtClean="0"/>
              <a:t>trav</a:t>
            </a:r>
            <a:endParaRPr lang="en-US" baseline="0"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D2049F2-070E-C747-8E91-522B48A20944}" type="slidenum">
              <a:rPr lang="en-US" smtClean="0"/>
              <a:t>35</a:t>
            </a:fld>
            <a:endParaRPr lang="en-US"/>
          </a:p>
        </p:txBody>
      </p:sp>
    </p:spTree>
    <p:extLst>
      <p:ext uri="{BB962C8B-B14F-4D97-AF65-F5344CB8AC3E}">
        <p14:creationId xmlns:p14="http://schemas.microsoft.com/office/powerpoint/2010/main" val="6643346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In particular to deal with elastic infrastructure where you must manage the upgrading of multiple servers, called Aeolus.  Di Cosmo formalize through state machines the core scenarios for </a:t>
            </a:r>
            <a:r>
              <a:rPr lang="en-US" dirty="0" err="1" smtClean="0"/>
              <a:t>infrastruture</a:t>
            </a:r>
            <a:r>
              <a:rPr lang="en-US" dirty="0" smtClean="0"/>
              <a:t> management including: Package installation; Services, Redundancy / Capacity Planning / Conflicts; and creating and </a:t>
            </a:r>
            <a:r>
              <a:rPr lang="en-US" dirty="0" err="1" smtClean="0"/>
              <a:t>destorying</a:t>
            </a:r>
            <a:r>
              <a:rPr lang="en-US" dirty="0" smtClean="0"/>
              <a:t> resources.</a:t>
            </a:r>
          </a:p>
          <a:p>
            <a:endParaRPr lang="en-US" dirty="0"/>
          </a:p>
        </p:txBody>
      </p:sp>
      <p:sp>
        <p:nvSpPr>
          <p:cNvPr id="4" name="Slide Number Placeholder 3"/>
          <p:cNvSpPr>
            <a:spLocks noGrp="1"/>
          </p:cNvSpPr>
          <p:nvPr>
            <p:ph type="sldNum" sz="quarter" idx="10"/>
          </p:nvPr>
        </p:nvSpPr>
        <p:spPr/>
        <p:txBody>
          <a:bodyPr/>
          <a:lstStyle/>
          <a:p>
            <a:fld id="{CD2049F2-070E-C747-8E91-522B48A20944}" type="slidenum">
              <a:rPr lang="en-US" smtClean="0"/>
              <a:t>39</a:t>
            </a:fld>
            <a:endParaRPr lang="en-US"/>
          </a:p>
        </p:txBody>
      </p:sp>
    </p:spTree>
    <p:extLst>
      <p:ext uri="{BB962C8B-B14F-4D97-AF65-F5344CB8AC3E}">
        <p14:creationId xmlns:p14="http://schemas.microsoft.com/office/powerpoint/2010/main" val="37041920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Chef</a:t>
            </a:r>
            <a:r>
              <a:rPr lang="en-US" baseline="0" dirty="0" smtClean="0"/>
              <a:t> </a:t>
            </a:r>
            <a:r>
              <a:rPr lang="en-US" baseline="0" dirty="0" err="1" smtClean="0"/>
              <a:t>comprend</a:t>
            </a:r>
            <a:r>
              <a:rPr lang="en-US" baseline="0" dirty="0" smtClean="0"/>
              <a:t> 4 </a:t>
            </a:r>
            <a:r>
              <a:rPr lang="en-US" baseline="0" dirty="0" err="1" smtClean="0"/>
              <a:t>outils</a:t>
            </a:r>
            <a:r>
              <a:rPr lang="en-US" baseline="0" dirty="0" smtClean="0"/>
              <a:t>.</a:t>
            </a:r>
          </a:p>
          <a:p>
            <a:endParaRPr lang="en-US" baseline="0" dirty="0" smtClean="0"/>
          </a:p>
          <a:p>
            <a:r>
              <a:rPr lang="en-US" baseline="0" dirty="0" err="1" smtClean="0"/>
              <a:t>D’abord</a:t>
            </a:r>
            <a:r>
              <a:rPr lang="en-US" baseline="0" dirty="0" smtClean="0"/>
              <a:t> </a:t>
            </a:r>
            <a:r>
              <a:rPr lang="en-US" baseline="0" dirty="0" err="1" smtClean="0"/>
              <a:t>Ohai</a:t>
            </a:r>
            <a:r>
              <a:rPr lang="en-US" baseline="0" dirty="0" smtClean="0"/>
              <a:t>, </a:t>
            </a:r>
            <a:r>
              <a:rPr lang="en-US" baseline="0" dirty="0" err="1" smtClean="0"/>
              <a:t>c’est</a:t>
            </a:r>
            <a:r>
              <a:rPr lang="en-US" baseline="0" dirty="0" smtClean="0"/>
              <a:t> un system qui nous </a:t>
            </a:r>
            <a:r>
              <a:rPr lang="en-US" baseline="0" dirty="0" err="1" smtClean="0"/>
              <a:t>permet</a:t>
            </a:r>
            <a:r>
              <a:rPr lang="en-US" baseline="0" dirty="0" smtClean="0"/>
              <a:t> to </a:t>
            </a:r>
            <a:r>
              <a:rPr lang="en-US" baseline="0" dirty="0" err="1" smtClean="0"/>
              <a:t>connettre</a:t>
            </a:r>
            <a:r>
              <a:rPr lang="en-US" baseline="0" dirty="0" smtClean="0"/>
              <a:t> </a:t>
            </a:r>
            <a:r>
              <a:rPr lang="en-US" baseline="0" dirty="0" err="1" smtClean="0"/>
              <a:t>toutes</a:t>
            </a:r>
            <a:r>
              <a:rPr lang="en-US" baseline="0" dirty="0" smtClean="0"/>
              <a:t> la composition du system: le </a:t>
            </a:r>
            <a:r>
              <a:rPr lang="en-US" baseline="0" dirty="0" err="1" smtClean="0"/>
              <a:t>logicial</a:t>
            </a:r>
            <a:r>
              <a:rPr lang="en-US" baseline="0" dirty="0" smtClean="0"/>
              <a:t>, </a:t>
            </a:r>
            <a:r>
              <a:rPr lang="en-US" baseline="0" dirty="0" err="1" smtClean="0"/>
              <a:t>versionne</a:t>
            </a:r>
            <a:r>
              <a:rPr lang="en-US" baseline="0" dirty="0" smtClean="0"/>
              <a:t>, etc.</a:t>
            </a:r>
          </a:p>
          <a:p>
            <a:r>
              <a:rPr lang="en-US" baseline="0" dirty="0" err="1" smtClean="0"/>
              <a:t>Ensuite</a:t>
            </a:r>
            <a:r>
              <a:rPr lang="en-US" baseline="0" dirty="0" smtClean="0"/>
              <a:t>, le client qui install et configure un system et le </a:t>
            </a:r>
            <a:r>
              <a:rPr lang="en-US" baseline="0" dirty="0" err="1" smtClean="0"/>
              <a:t>serveur</a:t>
            </a:r>
            <a:r>
              <a:rPr lang="en-US" baseline="0" dirty="0" smtClean="0"/>
              <a:t> qui </a:t>
            </a:r>
            <a:r>
              <a:rPr lang="en-US" baseline="0" dirty="0" err="1" smtClean="0"/>
              <a:t>coordonne</a:t>
            </a:r>
            <a:r>
              <a:rPr lang="en-US" baseline="0" dirty="0" smtClean="0"/>
              <a:t> les </a:t>
            </a:r>
            <a:r>
              <a:rPr lang="en-US" baseline="0" dirty="0" err="1" smtClean="0"/>
              <a:t>activitées</a:t>
            </a:r>
            <a:r>
              <a:rPr lang="en-US" baseline="0" dirty="0" smtClean="0"/>
              <a:t> de </a:t>
            </a:r>
            <a:r>
              <a:rPr lang="en-US" baseline="0" dirty="0" err="1" smtClean="0"/>
              <a:t>tous</a:t>
            </a:r>
            <a:r>
              <a:rPr lang="en-US" baseline="0" dirty="0" smtClean="0"/>
              <a:t> les </a:t>
            </a:r>
            <a:r>
              <a:rPr lang="en-US" baseline="0" dirty="0" err="1" smtClean="0"/>
              <a:t>serveurs</a:t>
            </a:r>
            <a:r>
              <a:rPr lang="en-US" baseline="0" dirty="0" smtClean="0"/>
              <a:t>, et chef-solo qui </a:t>
            </a:r>
            <a:r>
              <a:rPr lang="en-US" baseline="0" dirty="0" err="1" smtClean="0"/>
              <a:t>permet</a:t>
            </a:r>
            <a:r>
              <a:rPr lang="en-US" baseline="0" dirty="0" smtClean="0"/>
              <a:t> de </a:t>
            </a:r>
            <a:r>
              <a:rPr lang="en-US" baseline="0" dirty="0" err="1" smtClean="0"/>
              <a:t>jouer</a:t>
            </a:r>
            <a:r>
              <a:rPr lang="en-US" baseline="0" dirty="0" smtClean="0"/>
              <a:t> le role d’un system de distribution</a:t>
            </a:r>
          </a:p>
          <a:p>
            <a:r>
              <a:rPr lang="en-US" baseline="0" dirty="0" err="1" smtClean="0"/>
              <a:t>Puis</a:t>
            </a:r>
            <a:r>
              <a:rPr lang="en-US" baseline="0" dirty="0" smtClean="0"/>
              <a:t>, Knife qui </a:t>
            </a:r>
            <a:r>
              <a:rPr lang="en-US" baseline="0" dirty="0" err="1" smtClean="0"/>
              <a:t>geer</a:t>
            </a:r>
            <a:r>
              <a:rPr lang="en-US" baseline="0" dirty="0" smtClean="0"/>
              <a:t> </a:t>
            </a:r>
            <a:r>
              <a:rPr lang="en-US" baseline="0" dirty="0" err="1" smtClean="0"/>
              <a:t>toutes</a:t>
            </a:r>
            <a:r>
              <a:rPr lang="en-US" baseline="0" dirty="0" smtClean="0"/>
              <a:t> les </a:t>
            </a:r>
            <a:r>
              <a:rPr lang="en-US" baseline="0" dirty="0" err="1" smtClean="0"/>
              <a:t>commandes</a:t>
            </a:r>
            <a:r>
              <a:rPr lang="en-US" baseline="0" dirty="0" smtClean="0"/>
              <a:t> </a:t>
            </a:r>
            <a:r>
              <a:rPr lang="en-US" baseline="0" dirty="0" err="1" smtClean="0"/>
              <a:t>d’installation</a:t>
            </a:r>
            <a:r>
              <a:rPr lang="en-US" baseline="0" dirty="0" smtClean="0"/>
              <a:t> de chef</a:t>
            </a:r>
          </a:p>
          <a:p>
            <a:r>
              <a:rPr lang="en-US" baseline="0" dirty="0" smtClean="0"/>
              <a:t>Et </a:t>
            </a:r>
            <a:r>
              <a:rPr lang="en-US" baseline="0" dirty="0" err="1" smtClean="0"/>
              <a:t>enfin</a:t>
            </a:r>
            <a:r>
              <a:rPr lang="en-US" baseline="0" dirty="0" smtClean="0"/>
              <a:t>, </a:t>
            </a:r>
            <a:r>
              <a:rPr lang="en-US" baseline="0" dirty="0" err="1" smtClean="0"/>
              <a:t>Shef</a:t>
            </a:r>
            <a:r>
              <a:rPr lang="en-US" baseline="0" dirty="0" smtClean="0"/>
              <a:t> avec un S et non pas un C, </a:t>
            </a:r>
            <a:r>
              <a:rPr lang="en-US" baseline="0" dirty="0" err="1" smtClean="0"/>
              <a:t>est</a:t>
            </a:r>
            <a:r>
              <a:rPr lang="en-US" baseline="0" dirty="0" smtClean="0"/>
              <a:t> un </a:t>
            </a:r>
            <a:r>
              <a:rPr lang="en-US" baseline="0" dirty="0" err="1" smtClean="0"/>
              <a:t>programme</a:t>
            </a:r>
            <a:r>
              <a:rPr lang="en-US" baseline="0" dirty="0" smtClean="0"/>
              <a:t> </a:t>
            </a:r>
            <a:r>
              <a:rPr lang="en-US" baseline="0" dirty="0" err="1" smtClean="0"/>
              <a:t>utilisé</a:t>
            </a:r>
            <a:r>
              <a:rPr lang="en-US" baseline="0" dirty="0" smtClean="0"/>
              <a:t> pour </a:t>
            </a:r>
            <a:r>
              <a:rPr lang="en-US" baseline="0" dirty="0" err="1" smtClean="0"/>
              <a:t>corriger</a:t>
            </a:r>
            <a:r>
              <a:rPr lang="en-US" baseline="0" dirty="0" smtClean="0"/>
              <a:t> les </a:t>
            </a:r>
            <a:r>
              <a:rPr lang="en-US" baseline="0" dirty="0" err="1" smtClean="0"/>
              <a:t>fautes</a:t>
            </a:r>
            <a:r>
              <a:rPr lang="en-US" baseline="0" dirty="0" smtClean="0"/>
              <a:t> qui </a:t>
            </a:r>
            <a:r>
              <a:rPr lang="en-US" baseline="0" dirty="0" err="1" smtClean="0"/>
              <a:t>surgissent</a:t>
            </a:r>
            <a:endParaRPr lang="en-US" baseline="0" dirty="0" smtClean="0"/>
          </a:p>
          <a:p>
            <a:endParaRPr lang="en-US" baseline="0" dirty="0" smtClean="0"/>
          </a:p>
          <a:p>
            <a:r>
              <a:rPr lang="en-US" baseline="0" dirty="0" smtClean="0"/>
              <a:t>Revenant a Chef avec un </a:t>
            </a:r>
            <a:r>
              <a:rPr lang="en-US" baseline="0" dirty="0" err="1" smtClean="0"/>
              <a:t>grande</a:t>
            </a:r>
            <a:r>
              <a:rPr lang="en-US" baseline="0" dirty="0" smtClean="0"/>
              <a:t> C</a:t>
            </a:r>
          </a:p>
          <a:p>
            <a:endParaRPr lang="en-US" baseline="0" dirty="0" smtClean="0"/>
          </a:p>
          <a:p>
            <a:r>
              <a:rPr lang="en-US" sz="3600" dirty="0" err="1" smtClean="0"/>
              <a:t>Ohai</a:t>
            </a:r>
            <a:endParaRPr lang="en-US" sz="3600" dirty="0" smtClean="0"/>
          </a:p>
          <a:p>
            <a:pPr lvl="1"/>
            <a:r>
              <a:rPr lang="en-US" sz="3400" dirty="0" smtClean="0"/>
              <a:t>System profiler / asset collector</a:t>
            </a:r>
          </a:p>
          <a:p>
            <a:r>
              <a:rPr lang="en-US" sz="3600" dirty="0" smtClean="0"/>
              <a:t>Chef-client</a:t>
            </a:r>
          </a:p>
          <a:p>
            <a:r>
              <a:rPr lang="en-US" sz="3600" dirty="0" smtClean="0"/>
              <a:t>Chef-server</a:t>
            </a:r>
          </a:p>
          <a:p>
            <a:r>
              <a:rPr lang="en-US" sz="3600" dirty="0" smtClean="0"/>
              <a:t>Knife</a:t>
            </a:r>
          </a:p>
          <a:p>
            <a:pPr lvl="1"/>
            <a:r>
              <a:rPr lang="en-US" sz="3400" dirty="0" smtClean="0"/>
              <a:t>Package management, installer</a:t>
            </a:r>
          </a:p>
          <a:p>
            <a:r>
              <a:rPr lang="en-US" sz="3600" dirty="0" err="1" smtClean="0"/>
              <a:t>Shef</a:t>
            </a:r>
            <a:endParaRPr lang="en-US" sz="3600" dirty="0" smtClean="0"/>
          </a:p>
          <a:p>
            <a:pPr lvl="1"/>
            <a:r>
              <a:rPr lang="en-US" sz="3400" dirty="0" smtClean="0"/>
              <a:t>Interactive debugger</a:t>
            </a:r>
          </a:p>
          <a:p>
            <a:endParaRPr lang="en-US" baseline="0" dirty="0" smtClean="0"/>
          </a:p>
        </p:txBody>
      </p:sp>
      <p:sp>
        <p:nvSpPr>
          <p:cNvPr id="4" name="Slide Number Placeholder 3"/>
          <p:cNvSpPr>
            <a:spLocks noGrp="1"/>
          </p:cNvSpPr>
          <p:nvPr>
            <p:ph type="sldNum" sz="quarter" idx="10"/>
          </p:nvPr>
        </p:nvSpPr>
        <p:spPr/>
        <p:txBody>
          <a:bodyPr/>
          <a:lstStyle/>
          <a:p>
            <a:fld id="{CD2049F2-070E-C747-8E91-522B48A20944}" type="slidenum">
              <a:rPr lang="en-US" smtClean="0"/>
              <a:t>42</a:t>
            </a:fld>
            <a:endParaRPr lang="en-US"/>
          </a:p>
        </p:txBody>
      </p:sp>
    </p:spTree>
    <p:extLst>
      <p:ext uri="{BB962C8B-B14F-4D97-AF65-F5344CB8AC3E}">
        <p14:creationId xmlns:p14="http://schemas.microsoft.com/office/powerpoint/2010/main" val="13351766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2049F2-070E-C747-8E91-522B48A20944}" type="slidenum">
              <a:rPr lang="en-US" smtClean="0"/>
              <a:t>44</a:t>
            </a:fld>
            <a:endParaRPr lang="en-US"/>
          </a:p>
        </p:txBody>
      </p:sp>
    </p:spTree>
    <p:extLst>
      <p:ext uri="{BB962C8B-B14F-4D97-AF65-F5344CB8AC3E}">
        <p14:creationId xmlns:p14="http://schemas.microsoft.com/office/powerpoint/2010/main" val="8883991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Try</a:t>
            </a:r>
            <a:r>
              <a:rPr lang="en-US" baseline="0" dirty="0" smtClean="0"/>
              <a:t> it on the command line</a:t>
            </a:r>
            <a:endParaRPr lang="en-US" dirty="0"/>
          </a:p>
        </p:txBody>
      </p:sp>
      <p:sp>
        <p:nvSpPr>
          <p:cNvPr id="4" name="Slide Number Placeholder 3"/>
          <p:cNvSpPr>
            <a:spLocks noGrp="1"/>
          </p:cNvSpPr>
          <p:nvPr>
            <p:ph type="sldNum" sz="quarter" idx="10"/>
          </p:nvPr>
        </p:nvSpPr>
        <p:spPr/>
        <p:txBody>
          <a:bodyPr/>
          <a:lstStyle/>
          <a:p>
            <a:fld id="{CD2049F2-070E-C747-8E91-522B48A20944}" type="slidenum">
              <a:rPr lang="en-US" smtClean="0"/>
              <a:t>45</a:t>
            </a:fld>
            <a:endParaRPr lang="en-US"/>
          </a:p>
        </p:txBody>
      </p:sp>
    </p:spTree>
    <p:extLst>
      <p:ext uri="{BB962C8B-B14F-4D97-AF65-F5344CB8AC3E}">
        <p14:creationId xmlns:p14="http://schemas.microsoft.com/office/powerpoint/2010/main" val="3985009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err="1" smtClean="0"/>
              <a:t>C'est</a:t>
            </a:r>
            <a:r>
              <a:rPr lang="en-US" dirty="0" smtClean="0"/>
              <a:t> quoi un </a:t>
            </a:r>
            <a:r>
              <a:rPr lang="en-US" dirty="0" err="1" smtClean="0"/>
              <a:t>nuage</a:t>
            </a:r>
            <a:r>
              <a:rPr lang="en-US" dirty="0" smtClean="0"/>
              <a:t> en </a:t>
            </a:r>
            <a:r>
              <a:rPr lang="en-US" dirty="0" err="1" smtClean="0"/>
              <a:t>informatiqure</a:t>
            </a:r>
            <a:r>
              <a:rPr lang="en-US" dirty="0" smtClean="0"/>
              <a:t>: un </a:t>
            </a:r>
            <a:r>
              <a:rPr lang="en-US" dirty="0" err="1" smtClean="0"/>
              <a:t>nuage</a:t>
            </a:r>
            <a:r>
              <a:rPr lang="en-US" dirty="0" smtClean="0"/>
              <a:t> se </a:t>
            </a:r>
            <a:r>
              <a:rPr lang="en-US" dirty="0" err="1" smtClean="0"/>
              <a:t>definit</a:t>
            </a:r>
            <a:r>
              <a:rPr lang="en-US" dirty="0" smtClean="0"/>
              <a:t> par </a:t>
            </a:r>
            <a:r>
              <a:rPr lang="en-US" dirty="0" err="1" smtClean="0"/>
              <a:t>deux</a:t>
            </a:r>
            <a:r>
              <a:rPr lang="en-US" dirty="0" smtClean="0"/>
              <a:t> choses en principals:</a:t>
            </a:r>
          </a:p>
          <a:p>
            <a:endParaRPr lang="en-US" dirty="0" smtClean="0"/>
          </a:p>
        </p:txBody>
      </p:sp>
      <p:sp>
        <p:nvSpPr>
          <p:cNvPr id="4" name="Slide Number Placeholder 3"/>
          <p:cNvSpPr>
            <a:spLocks noGrp="1"/>
          </p:cNvSpPr>
          <p:nvPr>
            <p:ph type="sldNum" sz="quarter" idx="10"/>
          </p:nvPr>
        </p:nvSpPr>
        <p:spPr/>
        <p:txBody>
          <a:bodyPr/>
          <a:lstStyle/>
          <a:p>
            <a:fld id="{CD2049F2-070E-C747-8E91-522B48A20944}" type="slidenum">
              <a:rPr lang="en-US" smtClean="0"/>
              <a:t>3</a:t>
            </a:fld>
            <a:endParaRPr lang="en-US"/>
          </a:p>
        </p:txBody>
      </p:sp>
    </p:spTree>
    <p:extLst>
      <p:ext uri="{BB962C8B-B14F-4D97-AF65-F5344CB8AC3E}">
        <p14:creationId xmlns:p14="http://schemas.microsoft.com/office/powerpoint/2010/main" val="26448721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CAMS</a:t>
            </a:r>
            <a:r>
              <a:rPr lang="en-US" baseline="0" dirty="0" smtClean="0"/>
              <a:t> - Damon</a:t>
            </a:r>
            <a:endParaRPr lang="en-US" dirty="0"/>
          </a:p>
        </p:txBody>
      </p:sp>
      <p:sp>
        <p:nvSpPr>
          <p:cNvPr id="4" name="Slide Number Placeholder 3"/>
          <p:cNvSpPr>
            <a:spLocks noGrp="1"/>
          </p:cNvSpPr>
          <p:nvPr>
            <p:ph type="sldNum" sz="quarter" idx="10"/>
          </p:nvPr>
        </p:nvSpPr>
        <p:spPr/>
        <p:txBody>
          <a:bodyPr/>
          <a:lstStyle/>
          <a:p>
            <a:fld id="{CD2049F2-070E-C747-8E91-522B48A20944}" type="slidenum">
              <a:rPr lang="en-US" smtClean="0"/>
              <a:t>51</a:t>
            </a:fld>
            <a:endParaRPr lang="en-US"/>
          </a:p>
        </p:txBody>
      </p:sp>
    </p:spTree>
    <p:extLst>
      <p:ext uri="{BB962C8B-B14F-4D97-AF65-F5344CB8AC3E}">
        <p14:creationId xmlns:p14="http://schemas.microsoft.com/office/powerpoint/2010/main" val="3190611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D'abord</a:t>
            </a:r>
            <a:r>
              <a:rPr lang="en-US" dirty="0" smtClean="0"/>
              <a:t>, </a:t>
            </a:r>
            <a:r>
              <a:rPr lang="en-US" dirty="0" err="1" smtClean="0"/>
              <a:t>c'est</a:t>
            </a:r>
            <a:r>
              <a:rPr lang="en-US" dirty="0" smtClean="0"/>
              <a:t> </a:t>
            </a:r>
            <a:r>
              <a:rPr lang="en-US" dirty="0" err="1" smtClean="0"/>
              <a:t>une</a:t>
            </a:r>
            <a:r>
              <a:rPr lang="en-US" dirty="0" smtClean="0"/>
              <a:t> </a:t>
            </a:r>
            <a:r>
              <a:rPr lang="en-US" dirty="0" err="1" smtClean="0"/>
              <a:t>offre</a:t>
            </a:r>
            <a:r>
              <a:rPr lang="en-US" dirty="0" smtClean="0"/>
              <a:t> de service </a:t>
            </a:r>
            <a:r>
              <a:rPr lang="en-US" dirty="0" err="1" smtClean="0"/>
              <a:t>virtuel</a:t>
            </a:r>
            <a:r>
              <a:rPr lang="en-US" dirty="0" smtClean="0"/>
              <a:t> </a:t>
            </a:r>
            <a:r>
              <a:rPr lang="en-US" dirty="0" err="1" smtClean="0"/>
              <a:t>qu'on</a:t>
            </a:r>
            <a:r>
              <a:rPr lang="en-US" dirty="0" smtClean="0"/>
              <a:t> </a:t>
            </a:r>
            <a:r>
              <a:rPr lang="en-US" dirty="0" err="1" smtClean="0"/>
              <a:t>heberge</a:t>
            </a:r>
            <a:r>
              <a:rPr lang="en-US" dirty="0" smtClean="0"/>
              <a:t> </a:t>
            </a:r>
            <a:r>
              <a:rPr lang="en-US" dirty="0" err="1" smtClean="0"/>
              <a:t>n'inporte</a:t>
            </a:r>
            <a:r>
              <a:rPr lang="en-US" dirty="0" smtClean="0"/>
              <a:t> </a:t>
            </a:r>
            <a:r>
              <a:rPr lang="en-US" dirty="0" err="1" smtClean="0"/>
              <a:t>où</a:t>
            </a:r>
            <a:r>
              <a:rPr lang="en-US" dirty="0" smtClean="0"/>
              <a:t>,</a:t>
            </a:r>
            <a:r>
              <a:rPr lang="en-US" baseline="0" dirty="0" smtClean="0"/>
              <a:t> </a:t>
            </a:r>
            <a:r>
              <a:rPr lang="en-US" baseline="0" dirty="0" err="1" smtClean="0"/>
              <a:t>n’inporte</a:t>
            </a:r>
            <a:r>
              <a:rPr lang="en-US" baseline="0" dirty="0" smtClean="0"/>
              <a:t> </a:t>
            </a:r>
            <a:r>
              <a:rPr lang="en-US" baseline="0" dirty="0" err="1" smtClean="0"/>
              <a:t>quand</a:t>
            </a:r>
            <a:r>
              <a:rPr lang="en-US" dirty="0" smtClean="0"/>
              <a:t> (e.g. Amazon EC2, </a:t>
            </a:r>
            <a:r>
              <a:rPr lang="en-US" dirty="0" err="1" smtClean="0"/>
              <a:t>ou</a:t>
            </a:r>
            <a:r>
              <a:rPr lang="en-US" dirty="0" smtClean="0"/>
              <a:t> Google Apps)</a:t>
            </a:r>
          </a:p>
          <a:p>
            <a:r>
              <a:rPr lang="en-US" dirty="0" err="1" smtClean="0"/>
              <a:t>Ensuite</a:t>
            </a:r>
            <a:r>
              <a:rPr lang="en-US" dirty="0" smtClean="0"/>
              <a:t>, la </a:t>
            </a:r>
            <a:r>
              <a:rPr lang="en-US" dirty="0" err="1" smtClean="0"/>
              <a:t>capacité</a:t>
            </a:r>
            <a:r>
              <a:rPr lang="en-US" dirty="0" smtClean="0"/>
              <a:t> des </a:t>
            </a:r>
            <a:r>
              <a:rPr lang="en-US" dirty="0" err="1" smtClean="0"/>
              <a:t>ressources</a:t>
            </a:r>
            <a:r>
              <a:rPr lang="en-US" dirty="0" smtClean="0"/>
              <a:t> </a:t>
            </a:r>
            <a:r>
              <a:rPr lang="en-US" dirty="0" err="1" smtClean="0"/>
              <a:t>est</a:t>
            </a:r>
            <a:r>
              <a:rPr lang="en-US" dirty="0" smtClean="0"/>
              <a:t> </a:t>
            </a:r>
            <a:r>
              <a:rPr lang="en-US" dirty="0" err="1" smtClean="0"/>
              <a:t>dynamique</a:t>
            </a:r>
            <a:r>
              <a:rPr lang="en-US" dirty="0" smtClean="0"/>
              <a:t>, et on </a:t>
            </a:r>
            <a:r>
              <a:rPr lang="en-US" dirty="0" err="1" smtClean="0"/>
              <a:t>peut</a:t>
            </a:r>
            <a:r>
              <a:rPr lang="en-US" dirty="0" smtClean="0"/>
              <a:t> </a:t>
            </a:r>
            <a:r>
              <a:rPr lang="en-US" dirty="0" err="1" smtClean="0"/>
              <a:t>l'augmenter</a:t>
            </a:r>
            <a:r>
              <a:rPr lang="en-US" dirty="0" smtClean="0"/>
              <a:t> </a:t>
            </a:r>
            <a:r>
              <a:rPr lang="en-US" dirty="0" err="1" smtClean="0"/>
              <a:t>ou</a:t>
            </a:r>
            <a:r>
              <a:rPr lang="en-US" dirty="0" smtClean="0"/>
              <a:t> la </a:t>
            </a:r>
            <a:r>
              <a:rPr lang="en-US" dirty="0" err="1" smtClean="0"/>
              <a:t>diminuer</a:t>
            </a:r>
            <a:r>
              <a:rPr lang="en-US" dirty="0" smtClean="0"/>
              <a:t> </a:t>
            </a:r>
            <a:r>
              <a:rPr lang="en-US" dirty="0" err="1" smtClean="0"/>
              <a:t>uniquement</a:t>
            </a:r>
            <a:r>
              <a:rPr lang="en-US" dirty="0" smtClean="0"/>
              <a:t> </a:t>
            </a:r>
            <a:r>
              <a:rPr lang="en-US" dirty="0" err="1" smtClean="0"/>
              <a:t>sur</a:t>
            </a:r>
            <a:r>
              <a:rPr lang="en-US" dirty="0" smtClean="0"/>
              <a:t> </a:t>
            </a:r>
            <a:r>
              <a:rPr lang="en-US" dirty="0" err="1" smtClean="0"/>
              <a:t>demande</a:t>
            </a:r>
            <a:endParaRPr lang="en-US" dirty="0" smtClean="0"/>
          </a:p>
          <a:p>
            <a:endParaRPr lang="en-US" dirty="0" smtClean="0"/>
          </a:p>
          <a:p>
            <a:r>
              <a:rPr lang="en-US" dirty="0" err="1" smtClean="0"/>
              <a:t>Jusqu'à</a:t>
            </a:r>
            <a:r>
              <a:rPr lang="en-US" dirty="0" smtClean="0"/>
              <a:t> </a:t>
            </a:r>
            <a:r>
              <a:rPr lang="en-US" dirty="0" err="1" smtClean="0"/>
              <a:t>présent</a:t>
            </a:r>
            <a:r>
              <a:rPr lang="en-US" dirty="0" smtClean="0"/>
              <a:t>, on </a:t>
            </a:r>
            <a:r>
              <a:rPr lang="en-US" dirty="0" err="1" smtClean="0"/>
              <a:t>connait</a:t>
            </a:r>
            <a:r>
              <a:rPr lang="en-US" dirty="0" smtClean="0"/>
              <a:t> 3 </a:t>
            </a:r>
            <a:r>
              <a:rPr lang="en-US" dirty="0" err="1" smtClean="0"/>
              <a:t>modèle</a:t>
            </a:r>
            <a:r>
              <a:rPr lang="en-US" dirty="0" smtClean="0"/>
              <a:t> </a:t>
            </a:r>
            <a:r>
              <a:rPr lang="en-US" dirty="0" err="1" smtClean="0"/>
              <a:t>d’usage</a:t>
            </a:r>
            <a:r>
              <a:rPr lang="en-US" dirty="0" smtClean="0"/>
              <a:t> </a:t>
            </a:r>
            <a:r>
              <a:rPr lang="en-US" dirty="0" err="1" smtClean="0"/>
              <a:t>commun</a:t>
            </a:r>
            <a:endParaRPr lang="en-US" dirty="0" smtClean="0"/>
          </a:p>
          <a:p>
            <a:endParaRPr lang="en-US" dirty="0" smtClean="0"/>
          </a:p>
          <a:p>
            <a:r>
              <a:rPr lang="en-US" dirty="0" smtClean="0"/>
              <a:t>a - le IAAS - </a:t>
            </a:r>
            <a:r>
              <a:rPr lang="en-US" dirty="0" err="1" smtClean="0"/>
              <a:t>infrustrúctures</a:t>
            </a:r>
            <a:r>
              <a:rPr lang="en-US" dirty="0" smtClean="0"/>
              <a:t> </a:t>
            </a:r>
            <a:r>
              <a:rPr lang="en-US" dirty="0" err="1" smtClean="0"/>
              <a:t>comme</a:t>
            </a:r>
            <a:r>
              <a:rPr lang="en-US" dirty="0" smtClean="0"/>
              <a:t> un service: un service de </a:t>
            </a:r>
            <a:r>
              <a:rPr lang="en-US" dirty="0" err="1" smtClean="0"/>
              <a:t>serveurs</a:t>
            </a:r>
            <a:r>
              <a:rPr lang="en-US" dirty="0" smtClean="0"/>
              <a:t> </a:t>
            </a:r>
            <a:r>
              <a:rPr lang="en-US" dirty="0" err="1" smtClean="0"/>
              <a:t>virtuels</a:t>
            </a:r>
            <a:r>
              <a:rPr lang="en-US" dirty="0" smtClean="0"/>
              <a:t> </a:t>
            </a:r>
            <a:r>
              <a:rPr lang="en-US" dirty="0" err="1" smtClean="0"/>
              <a:t>qu'on</a:t>
            </a:r>
            <a:r>
              <a:rPr lang="en-US" dirty="0" smtClean="0"/>
              <a:t> </a:t>
            </a:r>
            <a:r>
              <a:rPr lang="en-US" dirty="0" err="1" smtClean="0"/>
              <a:t>peut</a:t>
            </a:r>
            <a:r>
              <a:rPr lang="en-US" dirty="0" smtClean="0"/>
              <a:t> </a:t>
            </a:r>
            <a:r>
              <a:rPr lang="en-US" dirty="0" err="1" smtClean="0"/>
              <a:t>configuruer</a:t>
            </a:r>
            <a:r>
              <a:rPr lang="en-US" dirty="0" smtClean="0"/>
              <a:t> </a:t>
            </a:r>
            <a:r>
              <a:rPr lang="en-US" dirty="0" err="1" smtClean="0"/>
              <a:t>sur</a:t>
            </a:r>
            <a:r>
              <a:rPr lang="en-US" dirty="0" smtClean="0"/>
              <a:t> </a:t>
            </a:r>
            <a:r>
              <a:rPr lang="en-US" dirty="0" err="1" smtClean="0"/>
              <a:t>demande</a:t>
            </a:r>
            <a:r>
              <a:rPr lang="en-US" dirty="0" smtClean="0"/>
              <a:t>.</a:t>
            </a:r>
          </a:p>
          <a:p>
            <a:r>
              <a:rPr lang="en-US" dirty="0" smtClean="0"/>
              <a:t>b - le PAAS - platform </a:t>
            </a:r>
            <a:r>
              <a:rPr lang="en-US" dirty="0" err="1" smtClean="0"/>
              <a:t>comme</a:t>
            </a:r>
            <a:r>
              <a:rPr lang="en-US" dirty="0" smtClean="0"/>
              <a:t> un service: de bases de </a:t>
            </a:r>
            <a:r>
              <a:rPr lang="en-US" dirty="0" err="1" smtClean="0"/>
              <a:t>données</a:t>
            </a:r>
            <a:r>
              <a:rPr lang="en-US" dirty="0" smtClean="0"/>
              <a:t>, de </a:t>
            </a:r>
            <a:r>
              <a:rPr lang="en-US" dirty="0" err="1" smtClean="0"/>
              <a:t>logiciels</a:t>
            </a:r>
            <a:r>
              <a:rPr lang="en-US" dirty="0" smtClean="0"/>
              <a:t>, et des API (interface de </a:t>
            </a:r>
            <a:r>
              <a:rPr lang="en-US" dirty="0" err="1" smtClean="0"/>
              <a:t>programmation</a:t>
            </a:r>
            <a:r>
              <a:rPr lang="en-US" dirty="0" smtClean="0"/>
              <a:t>), (e.g. </a:t>
            </a:r>
            <a:r>
              <a:rPr lang="en-US" dirty="0" err="1" smtClean="0"/>
              <a:t>Heroku</a:t>
            </a:r>
            <a:r>
              <a:rPr lang="en-US" dirty="0" smtClean="0"/>
              <a:t>)</a:t>
            </a:r>
          </a:p>
          <a:p>
            <a:r>
              <a:rPr lang="en-US" dirty="0" smtClean="0"/>
              <a:t>c - le SAAS - software </a:t>
            </a:r>
            <a:r>
              <a:rPr lang="en-US" dirty="0" err="1" smtClean="0"/>
              <a:t>comme</a:t>
            </a:r>
            <a:r>
              <a:rPr lang="en-US" dirty="0" smtClean="0"/>
              <a:t> un service, (e.g. </a:t>
            </a:r>
            <a:r>
              <a:rPr lang="en-US" dirty="0" err="1" smtClean="0"/>
              <a:t>Salesforce</a:t>
            </a:r>
            <a:r>
              <a:rPr lang="en-US" dirty="0" smtClean="0"/>
              <a:t>, Google Apps)</a:t>
            </a:r>
          </a:p>
          <a:p>
            <a:endParaRPr lang="en-US" dirty="0" smtClean="0"/>
          </a:p>
          <a:p>
            <a:r>
              <a:rPr lang="en-US" dirty="0" smtClean="0"/>
              <a:t>d - le NAAS - network </a:t>
            </a:r>
            <a:r>
              <a:rPr lang="en-US" dirty="0" err="1" smtClean="0"/>
              <a:t>comme</a:t>
            </a:r>
            <a:r>
              <a:rPr lang="en-US" dirty="0" smtClean="0"/>
              <a:t> un service, </a:t>
            </a:r>
            <a:r>
              <a:rPr lang="en-US" dirty="0" err="1" smtClean="0"/>
              <a:t>une</a:t>
            </a:r>
            <a:r>
              <a:rPr lang="en-US" dirty="0" smtClean="0"/>
              <a:t> nouvelle conception qui </a:t>
            </a:r>
            <a:r>
              <a:rPr lang="en-US" dirty="0" err="1" smtClean="0"/>
              <a:t>considère</a:t>
            </a:r>
            <a:r>
              <a:rPr lang="en-US" dirty="0" smtClean="0"/>
              <a:t> la </a:t>
            </a:r>
            <a:r>
              <a:rPr lang="en-US" dirty="0" err="1" smtClean="0"/>
              <a:t>connectivitée</a:t>
            </a:r>
            <a:r>
              <a:rPr lang="en-US" dirty="0" smtClean="0"/>
              <a:t> du network (e.g. VPN or </a:t>
            </a:r>
            <a:r>
              <a:rPr lang="en-US" dirty="0" err="1" smtClean="0"/>
              <a:t>bandwith</a:t>
            </a:r>
            <a:r>
              <a:rPr lang="en-US" dirty="0" smtClean="0"/>
              <a:t>-on-demand)</a:t>
            </a:r>
          </a:p>
          <a:p>
            <a:r>
              <a:rPr lang="en-US" dirty="0" smtClean="0"/>
              <a:t>E – le HAAS – hardware</a:t>
            </a:r>
            <a:r>
              <a:rPr lang="en-US" baseline="0" dirty="0" smtClean="0"/>
              <a:t> </a:t>
            </a:r>
            <a:r>
              <a:rPr lang="en-US" baseline="0" dirty="0" err="1" smtClean="0"/>
              <a:t>comme</a:t>
            </a:r>
            <a:r>
              <a:rPr lang="en-US" baseline="0" dirty="0" smtClean="0"/>
              <a:t> un service</a:t>
            </a:r>
          </a:p>
          <a:p>
            <a:r>
              <a:rPr lang="en-US" baseline="0" dirty="0" smtClean="0"/>
              <a:t>F – le </a:t>
            </a:r>
            <a:r>
              <a:rPr lang="en-US" baseline="0" dirty="0" err="1" smtClean="0"/>
              <a:t>MaaS</a:t>
            </a:r>
            <a:r>
              <a:rPr lang="en-US" baseline="0" dirty="0" smtClean="0"/>
              <a:t> – metal as a service</a:t>
            </a:r>
          </a:p>
          <a:p>
            <a:r>
              <a:rPr lang="en-US" baseline="0" dirty="0" smtClean="0"/>
              <a:t>G – </a:t>
            </a:r>
            <a:r>
              <a:rPr lang="en-US" baseline="0" dirty="0" err="1" smtClean="0"/>
              <a:t>FSaaS</a:t>
            </a:r>
            <a:r>
              <a:rPr lang="en-US" baseline="0" dirty="0" smtClean="0"/>
              <a:t> – failure scenarios as a service</a:t>
            </a:r>
            <a:endParaRPr lang="en-US" dirty="0" smtClean="0"/>
          </a:p>
          <a:p>
            <a:endParaRPr lang="en-US" dirty="0" smtClean="0"/>
          </a:p>
          <a:p>
            <a:r>
              <a:rPr lang="en-US" dirty="0" smtClean="0"/>
              <a:t>III</a:t>
            </a:r>
            <a:r>
              <a:rPr lang="en-US" baseline="0" dirty="0" smtClean="0"/>
              <a:t> En plus, les </a:t>
            </a:r>
            <a:r>
              <a:rPr lang="en-US" baseline="0" dirty="0" err="1" smtClean="0"/>
              <a:t>modèles</a:t>
            </a:r>
            <a:r>
              <a:rPr lang="en-US" baseline="0" dirty="0" smtClean="0"/>
              <a:t> </a:t>
            </a:r>
            <a:r>
              <a:rPr lang="en-US" baseline="0" dirty="0" err="1" smtClean="0"/>
              <a:t>peux</a:t>
            </a:r>
            <a:r>
              <a:rPr lang="en-US" baseline="0" dirty="0" smtClean="0"/>
              <a:t> </a:t>
            </a:r>
            <a:r>
              <a:rPr lang="en-US" baseline="0" dirty="0" err="1" smtClean="0"/>
              <a:t>étre</a:t>
            </a:r>
            <a:r>
              <a:rPr lang="en-US" baseline="0" dirty="0" smtClean="0"/>
              <a:t> </a:t>
            </a:r>
            <a:r>
              <a:rPr lang="en-US" baseline="0" dirty="0" err="1" smtClean="0"/>
              <a:t>déployer</a:t>
            </a:r>
            <a:r>
              <a:rPr lang="en-US" baseline="0" dirty="0" smtClean="0"/>
              <a:t> de 3 </a:t>
            </a:r>
            <a:r>
              <a:rPr lang="en-US" baseline="0" dirty="0" err="1" smtClean="0"/>
              <a:t>faćon</a:t>
            </a:r>
            <a:endParaRPr lang="en-US" baseline="0" dirty="0" smtClean="0"/>
          </a:p>
          <a:p>
            <a:endParaRPr lang="en-US" baseline="0" dirty="0" smtClean="0"/>
          </a:p>
          <a:p>
            <a:r>
              <a:rPr lang="en-US" baseline="0" dirty="0" smtClean="0"/>
              <a:t>a – </a:t>
            </a:r>
            <a:r>
              <a:rPr lang="en-US" baseline="0" dirty="0" err="1" smtClean="0"/>
              <a:t>Nuage</a:t>
            </a:r>
            <a:r>
              <a:rPr lang="en-US" baseline="0" dirty="0" smtClean="0"/>
              <a:t> </a:t>
            </a:r>
            <a:r>
              <a:rPr lang="en-US" baseline="0" dirty="0" err="1" smtClean="0"/>
              <a:t>privée</a:t>
            </a:r>
            <a:endParaRPr lang="en-US" baseline="0" dirty="0" smtClean="0"/>
          </a:p>
          <a:p>
            <a:r>
              <a:rPr lang="en-US" baseline="0" dirty="0" smtClean="0"/>
              <a:t>b – </a:t>
            </a:r>
            <a:r>
              <a:rPr lang="en-US" baseline="0" dirty="0" err="1" smtClean="0"/>
              <a:t>Nuage</a:t>
            </a:r>
            <a:r>
              <a:rPr lang="en-US" baseline="0" dirty="0" smtClean="0"/>
              <a:t> </a:t>
            </a:r>
            <a:r>
              <a:rPr lang="en-US" baseline="0" dirty="0" err="1" smtClean="0"/>
              <a:t>publique</a:t>
            </a:r>
            <a:endParaRPr lang="en-US" baseline="0" dirty="0" smtClean="0"/>
          </a:p>
          <a:p>
            <a:r>
              <a:rPr lang="en-US" baseline="0" dirty="0" smtClean="0"/>
              <a:t>c – </a:t>
            </a:r>
            <a:r>
              <a:rPr lang="en-US" baseline="0" dirty="0" err="1" smtClean="0"/>
              <a:t>Nuage</a:t>
            </a:r>
            <a:r>
              <a:rPr lang="en-US" baseline="0" dirty="0" smtClean="0"/>
              <a:t> </a:t>
            </a:r>
            <a:r>
              <a:rPr lang="en-US" baseline="0" dirty="0" err="1" smtClean="0"/>
              <a:t>hybride</a:t>
            </a:r>
            <a:endParaRPr lang="en-US" dirty="0" smtClean="0"/>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err="1" smtClean="0"/>
              <a:t>C’est</a:t>
            </a:r>
            <a:r>
              <a:rPr lang="en-US" dirty="0" smtClean="0"/>
              <a:t> definitions </a:t>
            </a:r>
            <a:r>
              <a:rPr lang="en-US" dirty="0" err="1" smtClean="0"/>
              <a:t>ont</a:t>
            </a:r>
            <a:r>
              <a:rPr lang="en-US" dirty="0" smtClean="0"/>
              <a:t> </a:t>
            </a:r>
            <a:r>
              <a:rPr lang="en-US" dirty="0" err="1" smtClean="0"/>
              <a:t>été</a:t>
            </a:r>
            <a:r>
              <a:rPr lang="en-US" dirty="0" smtClean="0"/>
              <a:t> </a:t>
            </a:r>
            <a:r>
              <a:rPr lang="en-US" dirty="0" err="1" smtClean="0"/>
              <a:t>definit</a:t>
            </a:r>
            <a:r>
              <a:rPr lang="en-US" dirty="0" smtClean="0"/>
              <a:t> en </a:t>
            </a:r>
            <a:r>
              <a:rPr lang="en-US" dirty="0" err="1" smtClean="0"/>
              <a:t>Septembre</a:t>
            </a:r>
            <a:r>
              <a:rPr lang="en-US" dirty="0" smtClean="0"/>
              <a:t> 2011 pare NIST, </a:t>
            </a:r>
            <a:r>
              <a:rPr lang="en-US" dirty="0" err="1" smtClean="0"/>
              <a:t>Institue</a:t>
            </a:r>
            <a:r>
              <a:rPr lang="en-US" dirty="0" smtClean="0"/>
              <a:t> </a:t>
            </a:r>
            <a:r>
              <a:rPr lang="en-US" dirty="0" err="1" smtClean="0"/>
              <a:t>Nationale</a:t>
            </a:r>
            <a:r>
              <a:rPr lang="en-US" dirty="0" smtClean="0"/>
              <a:t> des Standards et de la </a:t>
            </a:r>
            <a:r>
              <a:rPr lang="en-US" dirty="0" err="1" smtClean="0"/>
              <a:t>Technologie</a:t>
            </a:r>
            <a:r>
              <a:rPr lang="en-US" dirty="0" smtClean="0"/>
              <a:t> (National Institute of Standards and </a:t>
            </a:r>
            <a:r>
              <a:rPr lang="en-US" smtClean="0"/>
              <a:t>Technology</a:t>
            </a:r>
            <a:r>
              <a:rPr lang="en-US" smtClean="0"/>
              <a:t>)</a:t>
            </a:r>
            <a:endParaRPr lang="en-US" dirty="0" smtClean="0"/>
          </a:p>
        </p:txBody>
      </p:sp>
      <p:sp>
        <p:nvSpPr>
          <p:cNvPr id="4" name="Slide Number Placeholder 3"/>
          <p:cNvSpPr>
            <a:spLocks noGrp="1"/>
          </p:cNvSpPr>
          <p:nvPr>
            <p:ph type="sldNum" sz="quarter" idx="10"/>
          </p:nvPr>
        </p:nvSpPr>
        <p:spPr/>
        <p:txBody>
          <a:bodyPr/>
          <a:lstStyle/>
          <a:p>
            <a:fld id="{CD2049F2-070E-C747-8E91-522B48A20944}" type="slidenum">
              <a:rPr lang="en-US" smtClean="0"/>
              <a:t>4</a:t>
            </a:fld>
            <a:endParaRPr lang="en-US"/>
          </a:p>
        </p:txBody>
      </p:sp>
    </p:spTree>
    <p:extLst>
      <p:ext uri="{BB962C8B-B14F-4D97-AF65-F5344CB8AC3E}">
        <p14:creationId xmlns:p14="http://schemas.microsoft.com/office/powerpoint/2010/main" val="1694975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Voici</a:t>
            </a:r>
            <a:r>
              <a:rPr lang="en-US" dirty="0" smtClean="0"/>
              <a:t> </a:t>
            </a:r>
            <a:r>
              <a:rPr lang="en-US" dirty="0" err="1" smtClean="0"/>
              <a:t>plusieurs</a:t>
            </a:r>
            <a:r>
              <a:rPr lang="en-US" baseline="0" dirty="0" smtClean="0"/>
              <a:t> </a:t>
            </a:r>
            <a:r>
              <a:rPr lang="en-US" baseline="0" dirty="0" err="1" smtClean="0"/>
              <a:t>exemples</a:t>
            </a:r>
            <a:r>
              <a:rPr lang="en-US" baseline="0" dirty="0" smtClean="0"/>
              <a:t> des types de services </a:t>
            </a:r>
            <a:r>
              <a:rPr lang="en-US" baseline="0" dirty="0" err="1" smtClean="0"/>
              <a:t>disponsible</a:t>
            </a:r>
            <a:r>
              <a:rPr lang="en-US" baseline="0" dirty="0" smtClean="0"/>
              <a:t> par les </a:t>
            </a:r>
            <a:r>
              <a:rPr lang="en-US" baseline="0" dirty="0" err="1" smtClean="0"/>
              <a:t>companie</a:t>
            </a:r>
            <a:r>
              <a:rPr lang="en-US" baseline="0" dirty="0" smtClean="0"/>
              <a:t> </a:t>
            </a:r>
            <a:r>
              <a:rPr lang="en-US" baseline="0" dirty="0" err="1" smtClean="0"/>
              <a:t>comme</a:t>
            </a:r>
            <a:r>
              <a:rPr lang="en-US" baseline="0" dirty="0" smtClean="0"/>
              <a:t> Google, Microsoft et Amazon.</a:t>
            </a:r>
            <a:endParaRPr lang="en-US" dirty="0" smtClean="0"/>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err="1" smtClean="0"/>
              <a:t>Dans</a:t>
            </a:r>
            <a:r>
              <a:rPr lang="en-US" dirty="0" smtClean="0"/>
              <a:t> </a:t>
            </a:r>
            <a:r>
              <a:rPr lang="en-US" dirty="0" err="1" smtClean="0"/>
              <a:t>cette</a:t>
            </a:r>
            <a:r>
              <a:rPr lang="en-US" dirty="0" smtClean="0"/>
              <a:t> exposé nous </a:t>
            </a:r>
            <a:r>
              <a:rPr lang="en-US" dirty="0" err="1" smtClean="0"/>
              <a:t>allons</a:t>
            </a:r>
            <a:r>
              <a:rPr lang="en-US" dirty="0" smtClean="0"/>
              <a:t> </a:t>
            </a:r>
            <a:r>
              <a:rPr lang="en-US" dirty="0" err="1" smtClean="0"/>
              <a:t>traité</a:t>
            </a:r>
            <a:r>
              <a:rPr lang="en-US" dirty="0" smtClean="0"/>
              <a:t> </a:t>
            </a:r>
            <a:r>
              <a:rPr lang="en-US" dirty="0" err="1" smtClean="0"/>
              <a:t>uniquement</a:t>
            </a:r>
            <a:r>
              <a:rPr lang="en-US" dirty="0" smtClean="0"/>
              <a:t> le</a:t>
            </a:r>
            <a:r>
              <a:rPr lang="en-US" baseline="0" dirty="0" smtClean="0"/>
              <a:t> IAAS </a:t>
            </a:r>
            <a:r>
              <a:rPr lang="en-US" baseline="0" dirty="0" err="1" smtClean="0"/>
              <a:t>ainsi</a:t>
            </a:r>
            <a:r>
              <a:rPr lang="en-US" baseline="0" dirty="0" smtClean="0"/>
              <a:t> </a:t>
            </a:r>
            <a:r>
              <a:rPr lang="en-US" baseline="0" dirty="0" err="1" smtClean="0"/>
              <a:t>que</a:t>
            </a:r>
            <a:r>
              <a:rPr lang="en-US" baseline="0" dirty="0" smtClean="0"/>
              <a:t> </a:t>
            </a:r>
            <a:r>
              <a:rPr lang="en-US" baseline="0" dirty="0" err="1" smtClean="0"/>
              <a:t>l’application</a:t>
            </a:r>
            <a:r>
              <a:rPr lang="en-US" baseline="0" dirty="0" smtClean="0"/>
              <a:t> de la </a:t>
            </a:r>
            <a:r>
              <a:rPr lang="en-US" baseline="0" dirty="0" err="1" smtClean="0"/>
              <a:t>programation</a:t>
            </a:r>
            <a:r>
              <a:rPr lang="en-US" baseline="0" dirty="0" smtClean="0"/>
              <a:t> de </a:t>
            </a:r>
            <a:r>
              <a:rPr lang="en-US" baseline="0" dirty="0" err="1" smtClean="0"/>
              <a:t>l’infrastructure</a:t>
            </a:r>
            <a:r>
              <a:rPr lang="en-US" baseline="0" dirty="0" smtClean="0"/>
              <a:t> en </a:t>
            </a:r>
            <a:r>
              <a:rPr lang="en-US" baseline="0" dirty="0" err="1" smtClean="0"/>
              <a:t>utilisant</a:t>
            </a:r>
            <a:r>
              <a:rPr lang="en-US" baseline="0" dirty="0" smtClean="0"/>
              <a:t> le </a:t>
            </a:r>
            <a:r>
              <a:rPr lang="en-US" baseline="0" dirty="0" err="1" smtClean="0"/>
              <a:t>logiciel</a:t>
            </a:r>
            <a:r>
              <a:rPr lang="en-US" baseline="0" dirty="0" smtClean="0"/>
              <a:t> CHEF.</a:t>
            </a:r>
            <a:endParaRPr lang="en-US" dirty="0" smtClean="0"/>
          </a:p>
          <a:p>
            <a:endParaRPr lang="en-US" dirty="0" smtClean="0"/>
          </a:p>
          <a:p>
            <a:r>
              <a:rPr lang="en-US" dirty="0" smtClean="0"/>
              <a:t>http://</a:t>
            </a:r>
            <a:r>
              <a:rPr lang="en-US" dirty="0" err="1" smtClean="0"/>
              <a:t>en.wikipedia.org</a:t>
            </a:r>
            <a:r>
              <a:rPr lang="en-US" dirty="0" smtClean="0"/>
              <a:t>/wiki/</a:t>
            </a:r>
            <a:r>
              <a:rPr lang="en-US" dirty="0" err="1" smtClean="0"/>
              <a:t>Infrastructure_as_a_service</a:t>
            </a:r>
            <a:endParaRPr lang="en-US" dirty="0" smtClean="0"/>
          </a:p>
          <a:p>
            <a:r>
              <a:rPr lang="en-US" dirty="0" smtClean="0"/>
              <a:t>Amazon EC2, </a:t>
            </a:r>
            <a:r>
              <a:rPr lang="en-US" dirty="0" err="1" smtClean="0"/>
              <a:t>AirVM</a:t>
            </a:r>
            <a:r>
              <a:rPr lang="en-US" dirty="0" smtClean="0"/>
              <a:t>, Azure Services Platform, </a:t>
            </a:r>
            <a:r>
              <a:rPr lang="en-US" dirty="0" err="1" smtClean="0"/>
              <a:t>DynDNS</a:t>
            </a:r>
            <a:r>
              <a:rPr lang="en-US" dirty="0" smtClean="0"/>
              <a:t>, Google Compute Engine, HP Cloud, </a:t>
            </a:r>
            <a:r>
              <a:rPr lang="en-US" dirty="0" err="1" smtClean="0"/>
              <a:t>iland</a:t>
            </a:r>
            <a:r>
              <a:rPr lang="en-US" dirty="0" smtClean="0"/>
              <a:t>, </a:t>
            </a:r>
            <a:r>
              <a:rPr lang="en-US" dirty="0" err="1" smtClean="0"/>
              <a:t>Joyent</a:t>
            </a:r>
            <a:r>
              <a:rPr lang="en-US" dirty="0" smtClean="0"/>
              <a:t>, </a:t>
            </a:r>
            <a:r>
              <a:rPr lang="en-US" dirty="0" err="1" smtClean="0"/>
              <a:t>LeaseWeb</a:t>
            </a:r>
            <a:r>
              <a:rPr lang="en-US" dirty="0" smtClean="0"/>
              <a:t>, </a:t>
            </a:r>
            <a:r>
              <a:rPr lang="en-US" dirty="0" err="1" smtClean="0"/>
              <a:t>Linode</a:t>
            </a:r>
            <a:r>
              <a:rPr lang="en-US" dirty="0" smtClean="0"/>
              <a:t>, </a:t>
            </a:r>
            <a:r>
              <a:rPr lang="en-US" dirty="0" err="1" smtClean="0"/>
              <a:t>NaviSite</a:t>
            </a:r>
            <a:r>
              <a:rPr lang="en-US" dirty="0" smtClean="0"/>
              <a:t>, Oracle Infrastructure as a Service, Rackspace, </a:t>
            </a:r>
            <a:r>
              <a:rPr lang="en-US" dirty="0" err="1" smtClean="0"/>
              <a:t>ReadySpace</a:t>
            </a:r>
            <a:r>
              <a:rPr lang="en-US" dirty="0" smtClean="0"/>
              <a:t> Cloud Services, </a:t>
            </a:r>
            <a:r>
              <a:rPr lang="en-US" dirty="0" err="1" smtClean="0"/>
              <a:t>ReliaCloud</a:t>
            </a:r>
            <a:r>
              <a:rPr lang="en-US" dirty="0" smtClean="0"/>
              <a:t>, SAVVIS, </a:t>
            </a:r>
            <a:r>
              <a:rPr lang="en-US" dirty="0" err="1" smtClean="0"/>
              <a:t>SingleHop</a:t>
            </a:r>
            <a:r>
              <a:rPr lang="en-US" dirty="0" smtClean="0"/>
              <a:t>, and </a:t>
            </a:r>
            <a:r>
              <a:rPr lang="en-US" dirty="0" err="1" smtClean="0"/>
              <a:t>Terremark</a:t>
            </a:r>
            <a:endParaRPr lang="en-US" dirty="0" smtClean="0"/>
          </a:p>
          <a:p>
            <a:endParaRPr lang="en-US" dirty="0" smtClean="0"/>
          </a:p>
          <a:p>
            <a:r>
              <a:rPr lang="en-US" dirty="0" smtClean="0"/>
              <a:t>http://</a:t>
            </a:r>
            <a:r>
              <a:rPr lang="en-US" dirty="0" err="1" smtClean="0"/>
              <a:t>en.wikipedia.org</a:t>
            </a:r>
            <a:r>
              <a:rPr lang="en-US" dirty="0" smtClean="0"/>
              <a:t>/wiki/</a:t>
            </a:r>
            <a:r>
              <a:rPr lang="en-US" dirty="0" err="1" smtClean="0"/>
              <a:t>Cloud_computing</a:t>
            </a:r>
            <a:endParaRPr lang="en-US" dirty="0" smtClean="0"/>
          </a:p>
          <a:p>
            <a:r>
              <a:rPr lang="en-US" dirty="0" smtClean="0"/>
              <a:t> AWS Elastic Beanstalk, Cloud Foundry, </a:t>
            </a:r>
            <a:r>
              <a:rPr lang="en-US" dirty="0" err="1" smtClean="0"/>
              <a:t>Heroku</a:t>
            </a:r>
            <a:r>
              <a:rPr lang="en-US" dirty="0" smtClean="0"/>
              <a:t>, </a:t>
            </a:r>
            <a:r>
              <a:rPr lang="en-US" dirty="0" err="1" smtClean="0"/>
              <a:t>Force.com</a:t>
            </a:r>
            <a:r>
              <a:rPr lang="en-US" dirty="0" smtClean="0"/>
              <a:t>, </a:t>
            </a:r>
            <a:r>
              <a:rPr lang="en-US" dirty="0" err="1" smtClean="0"/>
              <a:t>EngineYard</a:t>
            </a:r>
            <a:r>
              <a:rPr lang="en-US" dirty="0" smtClean="0"/>
              <a:t>, </a:t>
            </a:r>
            <a:r>
              <a:rPr lang="en-US" dirty="0" err="1" smtClean="0"/>
              <a:t>Mendix</a:t>
            </a:r>
            <a:r>
              <a:rPr lang="en-US" dirty="0" smtClean="0"/>
              <a:t>, </a:t>
            </a:r>
            <a:r>
              <a:rPr lang="en-US" dirty="0" err="1" smtClean="0"/>
              <a:t>OpenShift</a:t>
            </a:r>
            <a:r>
              <a:rPr lang="en-US" dirty="0" smtClean="0"/>
              <a:t>, Google App Engine, </a:t>
            </a:r>
            <a:r>
              <a:rPr lang="en-US" dirty="0" err="1" smtClean="0"/>
              <a:t>AppScale</a:t>
            </a:r>
            <a:r>
              <a:rPr lang="en-US" dirty="0" smtClean="0"/>
              <a:t>, Windows Azure Cloud Services, </a:t>
            </a:r>
            <a:r>
              <a:rPr lang="en-US" dirty="0" err="1" smtClean="0"/>
              <a:t>OrangeScape</a:t>
            </a:r>
            <a:r>
              <a:rPr lang="en-US" dirty="0" smtClean="0"/>
              <a:t> and </a:t>
            </a:r>
            <a:r>
              <a:rPr lang="en-US" dirty="0" err="1" smtClean="0"/>
              <a:t>Jelastic</a:t>
            </a:r>
            <a:r>
              <a:rPr lang="en-US" dirty="0" smtClean="0"/>
              <a:t>.</a:t>
            </a:r>
          </a:p>
          <a:p>
            <a:endParaRPr lang="en-US" dirty="0" smtClean="0"/>
          </a:p>
          <a:p>
            <a:r>
              <a:rPr lang="en-US" dirty="0" smtClean="0"/>
              <a:t>Google Apps, Microsoft Office 365, </a:t>
            </a:r>
            <a:r>
              <a:rPr lang="en-US" dirty="0" err="1" smtClean="0"/>
              <a:t>Petrosoft</a:t>
            </a:r>
            <a:r>
              <a:rPr lang="en-US" dirty="0" smtClean="0"/>
              <a:t>, </a:t>
            </a:r>
            <a:r>
              <a:rPr lang="en-US" dirty="0" err="1" smtClean="0"/>
              <a:t>Onlive</a:t>
            </a:r>
            <a:r>
              <a:rPr lang="en-US" dirty="0" smtClean="0"/>
              <a:t>, GT Nexus, </a:t>
            </a:r>
            <a:r>
              <a:rPr lang="en-US" dirty="0" err="1" smtClean="0"/>
              <a:t>Marketo</a:t>
            </a:r>
            <a:r>
              <a:rPr lang="en-US" dirty="0" smtClean="0"/>
              <a:t>, </a:t>
            </a:r>
            <a:r>
              <a:rPr lang="en-US" dirty="0" err="1" smtClean="0"/>
              <a:t>Casengo</a:t>
            </a:r>
            <a:r>
              <a:rPr lang="en-US" dirty="0" smtClean="0"/>
              <a:t>, </a:t>
            </a:r>
            <a:r>
              <a:rPr lang="en-US" dirty="0" err="1" smtClean="0"/>
              <a:t>TradeCard</a:t>
            </a:r>
            <a:r>
              <a:rPr lang="en-US" dirty="0" smtClean="0"/>
              <a:t>, </a:t>
            </a:r>
            <a:r>
              <a:rPr lang="en-US" dirty="0" err="1" smtClean="0"/>
              <a:t>Salesforce</a:t>
            </a:r>
            <a:r>
              <a:rPr lang="en-US" dirty="0" smtClean="0"/>
              <a:t> and </a:t>
            </a:r>
            <a:r>
              <a:rPr lang="en-US" dirty="0" err="1" smtClean="0"/>
              <a:t>CallidusCloud</a:t>
            </a:r>
            <a:r>
              <a:rPr lang="en-US" dirty="0" smtClean="0"/>
              <a:t>.</a:t>
            </a:r>
          </a:p>
        </p:txBody>
      </p:sp>
      <p:sp>
        <p:nvSpPr>
          <p:cNvPr id="4" name="Slide Number Placeholder 3"/>
          <p:cNvSpPr>
            <a:spLocks noGrp="1"/>
          </p:cNvSpPr>
          <p:nvPr>
            <p:ph type="sldNum" sz="quarter" idx="10"/>
          </p:nvPr>
        </p:nvSpPr>
        <p:spPr/>
        <p:txBody>
          <a:bodyPr/>
          <a:lstStyle/>
          <a:p>
            <a:fld id="{CD2049F2-070E-C747-8E91-522B48A20944}" type="slidenum">
              <a:rPr lang="en-US" smtClean="0"/>
              <a:t>5</a:t>
            </a:fld>
            <a:endParaRPr lang="en-US"/>
          </a:p>
        </p:txBody>
      </p:sp>
    </p:spTree>
    <p:extLst>
      <p:ext uri="{BB962C8B-B14F-4D97-AF65-F5344CB8AC3E}">
        <p14:creationId xmlns:p14="http://schemas.microsoft.com/office/powerpoint/2010/main" val="1315063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smtClean="0"/>
              <a:t>Suivant, je présente des problèmes qui agit comme motivation pour cette séminaire.</a:t>
            </a:r>
          </a:p>
        </p:txBody>
      </p:sp>
      <p:sp>
        <p:nvSpPr>
          <p:cNvPr id="4" name="Slide Number Placeholder 3"/>
          <p:cNvSpPr>
            <a:spLocks noGrp="1"/>
          </p:cNvSpPr>
          <p:nvPr>
            <p:ph type="sldNum" sz="quarter" idx="10"/>
          </p:nvPr>
        </p:nvSpPr>
        <p:spPr/>
        <p:txBody>
          <a:bodyPr/>
          <a:lstStyle/>
          <a:p>
            <a:fld id="{CD2049F2-070E-C747-8E91-522B48A20944}" type="slidenum">
              <a:rPr lang="en-US" smtClean="0"/>
              <a:t>6</a:t>
            </a:fld>
            <a:endParaRPr lang="en-US"/>
          </a:p>
        </p:txBody>
      </p:sp>
    </p:spTree>
    <p:extLst>
      <p:ext uri="{BB962C8B-B14F-4D97-AF65-F5344CB8AC3E}">
        <p14:creationId xmlns:p14="http://schemas.microsoft.com/office/powerpoint/2010/main" val="2644872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En premier, la </a:t>
            </a:r>
            <a:r>
              <a:rPr lang="en-US" dirty="0" err="1" smtClean="0"/>
              <a:t>gestion</a:t>
            </a:r>
            <a:r>
              <a:rPr lang="en-US" dirty="0" smtClean="0"/>
              <a:t> de </a:t>
            </a:r>
            <a:r>
              <a:rPr lang="en-US" dirty="0" err="1" smtClean="0"/>
              <a:t>l’infrastructure</a:t>
            </a:r>
            <a:r>
              <a:rPr lang="en-US" dirty="0" smtClean="0"/>
              <a:t>. Comment </a:t>
            </a:r>
            <a:r>
              <a:rPr lang="en-US" dirty="0" err="1" smtClean="0"/>
              <a:t>gérons</a:t>
            </a:r>
            <a:r>
              <a:rPr lang="en-US" dirty="0" smtClean="0"/>
              <a:t>-nous </a:t>
            </a:r>
            <a:r>
              <a:rPr lang="en-US" dirty="0" err="1" smtClean="0"/>
              <a:t>nos</a:t>
            </a:r>
            <a:r>
              <a:rPr lang="en-US" dirty="0" smtClean="0"/>
              <a:t> </a:t>
            </a:r>
            <a:r>
              <a:rPr lang="en-US" dirty="0" err="1" smtClean="0"/>
              <a:t>serveur</a:t>
            </a:r>
            <a:r>
              <a:rPr lang="en-US" dirty="0" smtClean="0"/>
              <a:t> </a:t>
            </a:r>
            <a:r>
              <a:rPr lang="en-US" dirty="0" err="1" smtClean="0"/>
              <a:t>d'une</a:t>
            </a:r>
            <a:r>
              <a:rPr lang="en-US" dirty="0" smtClean="0"/>
              <a:t> </a:t>
            </a:r>
            <a:r>
              <a:rPr lang="en-US" dirty="0" err="1" smtClean="0"/>
              <a:t>manière</a:t>
            </a:r>
            <a:r>
              <a:rPr lang="en-US" dirty="0" smtClean="0"/>
              <a:t> </a:t>
            </a:r>
            <a:r>
              <a:rPr lang="en-US" dirty="0" err="1" smtClean="0"/>
              <a:t>mesurée</a:t>
            </a:r>
            <a:r>
              <a:rPr lang="en-US" dirty="0" smtClean="0"/>
              <a:t>, </a:t>
            </a:r>
            <a:r>
              <a:rPr lang="en-US" dirty="0" err="1" smtClean="0"/>
              <a:t>contrôlée</a:t>
            </a:r>
            <a:r>
              <a:rPr lang="en-US" dirty="0" smtClean="0"/>
              <a:t> et </a:t>
            </a:r>
            <a:r>
              <a:rPr lang="en-US" dirty="0" err="1" smtClean="0"/>
              <a:t>cohérent</a:t>
            </a:r>
            <a:r>
              <a:rPr lang="en-US" dirty="0" smtClean="0"/>
              <a:t>? Pour </a:t>
            </a:r>
            <a:r>
              <a:rPr lang="en-US" dirty="0" err="1" smtClean="0"/>
              <a:t>elaborer</a:t>
            </a:r>
            <a:r>
              <a:rPr lang="en-US" dirty="0" smtClean="0"/>
              <a:t> je </a:t>
            </a:r>
            <a:r>
              <a:rPr lang="en-US" dirty="0" err="1" smtClean="0"/>
              <a:t>vais</a:t>
            </a:r>
            <a:r>
              <a:rPr lang="en-US" dirty="0" smtClean="0"/>
              <a:t> </a:t>
            </a:r>
            <a:r>
              <a:rPr lang="en-US" dirty="0" err="1" smtClean="0"/>
              <a:t>prendre</a:t>
            </a:r>
            <a:r>
              <a:rPr lang="en-US" dirty="0" smtClean="0"/>
              <a:t> un petit </a:t>
            </a:r>
            <a:r>
              <a:rPr lang="en-US" dirty="0" err="1" smtClean="0"/>
              <a:t>exemple</a:t>
            </a:r>
            <a:r>
              <a:rPr lang="en-US" dirty="0" smtClean="0"/>
              <a:t>.</a:t>
            </a:r>
          </a:p>
          <a:p>
            <a:endParaRPr lang="en-US" dirty="0" smtClean="0"/>
          </a:p>
          <a:p>
            <a:r>
              <a:rPr lang="en-US" dirty="0" smtClean="0"/>
              <a:t>Image </a:t>
            </a:r>
            <a:r>
              <a:rPr lang="en-US" dirty="0" err="1" smtClean="0"/>
              <a:t>que</a:t>
            </a:r>
            <a:r>
              <a:rPr lang="en-US" dirty="0" smtClean="0"/>
              <a:t> </a:t>
            </a:r>
            <a:r>
              <a:rPr lang="en-US" dirty="0" err="1" smtClean="0"/>
              <a:t>vous</a:t>
            </a:r>
            <a:r>
              <a:rPr lang="en-US" dirty="0" smtClean="0"/>
              <a:t> </a:t>
            </a:r>
            <a:r>
              <a:rPr lang="en-US" dirty="0" err="1" smtClean="0"/>
              <a:t>avez</a:t>
            </a:r>
            <a:r>
              <a:rPr lang="en-US" dirty="0" smtClean="0"/>
              <a:t> un </a:t>
            </a:r>
            <a:r>
              <a:rPr lang="en-US" dirty="0" err="1" smtClean="0"/>
              <a:t>serveur</a:t>
            </a:r>
            <a:r>
              <a:rPr lang="en-US" dirty="0" smtClean="0"/>
              <a:t> Linux avec PHP et Java, et </a:t>
            </a:r>
            <a:r>
              <a:rPr lang="en-US" dirty="0" err="1" smtClean="0"/>
              <a:t>que</a:t>
            </a:r>
            <a:r>
              <a:rPr lang="en-US" dirty="0" smtClean="0"/>
              <a:t> </a:t>
            </a:r>
            <a:r>
              <a:rPr lang="en-US" dirty="0" err="1" smtClean="0"/>
              <a:t>votre</a:t>
            </a:r>
            <a:r>
              <a:rPr lang="en-US" dirty="0" smtClean="0"/>
              <a:t> application </a:t>
            </a:r>
            <a:r>
              <a:rPr lang="en-US" dirty="0" err="1" smtClean="0"/>
              <a:t>fonctionne</a:t>
            </a:r>
            <a:r>
              <a:rPr lang="en-US" dirty="0" smtClean="0"/>
              <a:t> </a:t>
            </a:r>
            <a:r>
              <a:rPr lang="en-US" dirty="0" err="1" smtClean="0"/>
              <a:t>parfaitement</a:t>
            </a:r>
            <a:r>
              <a:rPr lang="en-US" dirty="0" smtClean="0"/>
              <a:t>. Le </a:t>
            </a:r>
            <a:r>
              <a:rPr lang="en-US" dirty="0" err="1" smtClean="0"/>
              <a:t>département</a:t>
            </a:r>
            <a:r>
              <a:rPr lang="en-US" dirty="0" smtClean="0"/>
              <a:t> </a:t>
            </a:r>
            <a:r>
              <a:rPr lang="en-US" dirty="0" err="1" smtClean="0"/>
              <a:t>décide</a:t>
            </a:r>
            <a:r>
              <a:rPr lang="en-US" dirty="0" smtClean="0"/>
              <a:t> </a:t>
            </a:r>
            <a:r>
              <a:rPr lang="en-US" dirty="0" err="1" smtClean="0"/>
              <a:t>qu'il</a:t>
            </a:r>
            <a:r>
              <a:rPr lang="en-US" dirty="0" smtClean="0"/>
              <a:t> </a:t>
            </a:r>
            <a:r>
              <a:rPr lang="en-US" dirty="0" err="1" smtClean="0"/>
              <a:t>est</a:t>
            </a:r>
            <a:r>
              <a:rPr lang="en-US" dirty="0" smtClean="0"/>
              <a:t> temps de </a:t>
            </a:r>
            <a:r>
              <a:rPr lang="en-US" dirty="0" err="1" smtClean="0"/>
              <a:t>mettre</a:t>
            </a:r>
            <a:r>
              <a:rPr lang="en-US" dirty="0" smtClean="0"/>
              <a:t> </a:t>
            </a:r>
            <a:r>
              <a:rPr lang="en-US" dirty="0" err="1" smtClean="0"/>
              <a:t>à</a:t>
            </a:r>
            <a:r>
              <a:rPr lang="en-US" dirty="0" smtClean="0"/>
              <a:t> </a:t>
            </a:r>
            <a:r>
              <a:rPr lang="en-US" dirty="0" err="1" smtClean="0"/>
              <a:t>niveau</a:t>
            </a:r>
            <a:r>
              <a:rPr lang="en-US" dirty="0" smtClean="0"/>
              <a:t> et </a:t>
            </a:r>
            <a:r>
              <a:rPr lang="en-US" dirty="0" err="1" smtClean="0"/>
              <a:t>vous</a:t>
            </a:r>
            <a:r>
              <a:rPr lang="en-US" dirty="0" smtClean="0"/>
              <a:t> </a:t>
            </a:r>
            <a:r>
              <a:rPr lang="en-US" dirty="0" err="1" smtClean="0"/>
              <a:t>donne</a:t>
            </a:r>
            <a:r>
              <a:rPr lang="en-US" dirty="0" smtClean="0"/>
              <a:t> un nouveau </a:t>
            </a:r>
            <a:r>
              <a:rPr lang="en-US" dirty="0" err="1" smtClean="0"/>
              <a:t>serveur</a:t>
            </a:r>
            <a:r>
              <a:rPr lang="en-US" dirty="0" smtClean="0"/>
              <a:t> Linux avec PHP et Java. </a:t>
            </a:r>
            <a:r>
              <a:rPr lang="en-US" dirty="0" err="1" smtClean="0"/>
              <a:t>Mais</a:t>
            </a:r>
            <a:r>
              <a:rPr lang="en-US" dirty="0" smtClean="0"/>
              <a:t> </a:t>
            </a:r>
            <a:r>
              <a:rPr lang="en-US" dirty="0" err="1" smtClean="0"/>
              <a:t>votre</a:t>
            </a:r>
            <a:r>
              <a:rPr lang="en-US" dirty="0" smtClean="0"/>
              <a:t> application ne </a:t>
            </a:r>
            <a:r>
              <a:rPr lang="en-US" dirty="0" err="1" smtClean="0"/>
              <a:t>fonctionne</a:t>
            </a:r>
            <a:r>
              <a:rPr lang="en-US" dirty="0" smtClean="0"/>
              <a:t> plus du tout, </a:t>
            </a:r>
            <a:r>
              <a:rPr lang="en-US" dirty="0" err="1" smtClean="0"/>
              <a:t>pourquoi</a:t>
            </a:r>
            <a:r>
              <a:rPr lang="en-US" dirty="0" smtClean="0"/>
              <a:t>?</a:t>
            </a:r>
            <a:endParaRPr lang="en-US" dirty="0"/>
          </a:p>
        </p:txBody>
      </p:sp>
      <p:sp>
        <p:nvSpPr>
          <p:cNvPr id="4" name="Slide Number Placeholder 3"/>
          <p:cNvSpPr>
            <a:spLocks noGrp="1"/>
          </p:cNvSpPr>
          <p:nvPr>
            <p:ph type="sldNum" sz="quarter" idx="10"/>
          </p:nvPr>
        </p:nvSpPr>
        <p:spPr/>
        <p:txBody>
          <a:bodyPr/>
          <a:lstStyle/>
          <a:p>
            <a:fld id="{CD2049F2-070E-C747-8E91-522B48A20944}" type="slidenum">
              <a:rPr lang="en-US" smtClean="0"/>
              <a:t>7</a:t>
            </a:fld>
            <a:endParaRPr lang="en-US"/>
          </a:p>
        </p:txBody>
      </p:sp>
    </p:spTree>
    <p:extLst>
      <p:ext uri="{BB962C8B-B14F-4D97-AF65-F5344CB8AC3E}">
        <p14:creationId xmlns:p14="http://schemas.microsoft.com/office/powerpoint/2010/main" val="2694781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Votre</a:t>
            </a:r>
            <a:r>
              <a:rPr lang="en-US" dirty="0" smtClean="0"/>
              <a:t> </a:t>
            </a:r>
            <a:r>
              <a:rPr lang="en-US" dirty="0" err="1" smtClean="0"/>
              <a:t>serveur</a:t>
            </a:r>
            <a:r>
              <a:rPr lang="en-US" dirty="0" smtClean="0"/>
              <a:t> a </a:t>
            </a:r>
            <a:r>
              <a:rPr lang="en-US" dirty="0" err="1" smtClean="0"/>
              <a:t>été</a:t>
            </a:r>
            <a:r>
              <a:rPr lang="en-US" dirty="0" smtClean="0"/>
              <a:t> </a:t>
            </a:r>
            <a:r>
              <a:rPr lang="en-US" dirty="0" err="1" smtClean="0"/>
              <a:t>changé</a:t>
            </a:r>
            <a:r>
              <a:rPr lang="en-US" dirty="0" smtClean="0"/>
              <a:t> de Fedora pour Ubuntu, a </a:t>
            </a:r>
            <a:r>
              <a:rPr lang="en-US" dirty="0" err="1" smtClean="0"/>
              <a:t>été</a:t>
            </a:r>
            <a:r>
              <a:rPr lang="en-US" dirty="0" smtClean="0"/>
              <a:t> </a:t>
            </a:r>
            <a:r>
              <a:rPr lang="en-US" dirty="0" err="1" smtClean="0"/>
              <a:t>installé</a:t>
            </a:r>
            <a:r>
              <a:rPr lang="en-US" dirty="0" smtClean="0"/>
              <a:t> avec Java 1.7 et PHP </a:t>
            </a:r>
            <a:r>
              <a:rPr lang="en-US" dirty="0" err="1" smtClean="0"/>
              <a:t>n'a</a:t>
            </a:r>
            <a:r>
              <a:rPr lang="en-US" dirty="0" smtClean="0"/>
              <a:t> pas </a:t>
            </a:r>
            <a:r>
              <a:rPr lang="en-US" dirty="0" err="1" smtClean="0"/>
              <a:t>été</a:t>
            </a:r>
            <a:r>
              <a:rPr lang="en-US" dirty="0" smtClean="0"/>
              <a:t> </a:t>
            </a:r>
            <a:r>
              <a:rPr lang="en-US" dirty="0" err="1" smtClean="0"/>
              <a:t>installé</a:t>
            </a:r>
            <a:r>
              <a:rPr lang="en-US" dirty="0" smtClean="0"/>
              <a:t> </a:t>
            </a:r>
            <a:r>
              <a:rPr lang="en-US" dirty="0" err="1" smtClean="0"/>
              <a:t>correctement</a:t>
            </a:r>
            <a:r>
              <a:rPr lang="en-US" dirty="0" smtClean="0"/>
              <a:t>. Le </a:t>
            </a:r>
            <a:r>
              <a:rPr lang="en-US" dirty="0" err="1" smtClean="0"/>
              <a:t>processus</a:t>
            </a:r>
            <a:r>
              <a:rPr lang="en-US" dirty="0" smtClean="0"/>
              <a:t> </a:t>
            </a:r>
            <a:r>
              <a:rPr lang="en-US" dirty="0" err="1" smtClean="0"/>
              <a:t>manuel</a:t>
            </a:r>
            <a:r>
              <a:rPr lang="en-US" dirty="0" smtClean="0"/>
              <a:t> de configuration des </a:t>
            </a:r>
            <a:r>
              <a:rPr lang="en-US" dirty="0" err="1" smtClean="0"/>
              <a:t>serveurs</a:t>
            </a:r>
            <a:r>
              <a:rPr lang="en-US" dirty="0" smtClean="0"/>
              <a:t>, </a:t>
            </a:r>
            <a:r>
              <a:rPr lang="en-US" dirty="0" err="1" smtClean="0"/>
              <a:t>même</a:t>
            </a:r>
            <a:r>
              <a:rPr lang="en-US" dirty="0" smtClean="0"/>
              <a:t> </a:t>
            </a:r>
            <a:r>
              <a:rPr lang="en-US" dirty="0" err="1" smtClean="0"/>
              <a:t>si</a:t>
            </a:r>
            <a:r>
              <a:rPr lang="en-US" dirty="0" smtClean="0"/>
              <a:t> </a:t>
            </a:r>
            <a:r>
              <a:rPr lang="en-US" dirty="0" err="1" smtClean="0"/>
              <a:t>vous</a:t>
            </a:r>
            <a:r>
              <a:rPr lang="en-US" dirty="0" smtClean="0"/>
              <a:t> </a:t>
            </a:r>
            <a:r>
              <a:rPr lang="en-US" dirty="0" err="1" smtClean="0"/>
              <a:t>avez</a:t>
            </a:r>
            <a:r>
              <a:rPr lang="en-US" dirty="0" smtClean="0"/>
              <a:t> un "script” </a:t>
            </a:r>
            <a:r>
              <a:rPr lang="en-US" dirty="0" err="1" smtClean="0"/>
              <a:t>est</a:t>
            </a:r>
            <a:r>
              <a:rPr lang="en-US" dirty="0" smtClean="0"/>
              <a:t> </a:t>
            </a:r>
            <a:r>
              <a:rPr lang="en-US" dirty="0" err="1" smtClean="0"/>
              <a:t>sujet</a:t>
            </a:r>
            <a:r>
              <a:rPr lang="en-US" dirty="0" smtClean="0"/>
              <a:t> aux </a:t>
            </a:r>
            <a:r>
              <a:rPr lang="en-US" dirty="0" err="1" smtClean="0"/>
              <a:t>erreurs</a:t>
            </a:r>
            <a:r>
              <a:rPr lang="en-US" dirty="0" smtClean="0"/>
              <a:t>, et </a:t>
            </a:r>
            <a:r>
              <a:rPr lang="en-US" dirty="0" err="1" smtClean="0"/>
              <a:t>surtout</a:t>
            </a:r>
            <a:r>
              <a:rPr lang="en-US" dirty="0" smtClean="0"/>
              <a:t> </a:t>
            </a:r>
            <a:r>
              <a:rPr lang="en-US" dirty="0" err="1" smtClean="0"/>
              <a:t>inconsistant</a:t>
            </a:r>
            <a:r>
              <a:rPr lang="en-US" dirty="0" smtClean="0"/>
              <a:t>, </a:t>
            </a:r>
            <a:r>
              <a:rPr lang="en-US" dirty="0" err="1" smtClean="0"/>
              <a:t>ce</a:t>
            </a:r>
            <a:r>
              <a:rPr lang="en-US" dirty="0" smtClean="0"/>
              <a:t> qui conduit </a:t>
            </a:r>
            <a:r>
              <a:rPr lang="en-US" dirty="0" err="1" smtClean="0"/>
              <a:t>à</a:t>
            </a:r>
            <a:r>
              <a:rPr lang="en-US" dirty="0" smtClean="0"/>
              <a:t> des </a:t>
            </a:r>
            <a:r>
              <a:rPr lang="en-US" dirty="0" err="1" smtClean="0"/>
              <a:t>problèmes</a:t>
            </a:r>
            <a:r>
              <a:rPr lang="en-US" dirty="0" smtClean="0"/>
              <a:t>.</a:t>
            </a:r>
            <a:r>
              <a:rPr lang="en-US" baseline="0" dirty="0" smtClean="0"/>
              <a:t> </a:t>
            </a:r>
            <a:r>
              <a:rPr lang="en-US" baseline="0" dirty="0" err="1" smtClean="0"/>
              <a:t>Ou</a:t>
            </a:r>
            <a:r>
              <a:rPr lang="en-US" baseline="0" dirty="0" smtClean="0"/>
              <a:t>, </a:t>
            </a:r>
            <a:r>
              <a:rPr lang="en-US" baseline="0" dirty="0" err="1" smtClean="0"/>
              <a:t>bien</a:t>
            </a:r>
            <a:r>
              <a:rPr lang="en-US" baseline="0" dirty="0" smtClean="0"/>
              <a:t> des </a:t>
            </a:r>
            <a:r>
              <a:rPr lang="en-US" baseline="0" dirty="0" err="1" smtClean="0"/>
              <a:t>opportunités</a:t>
            </a:r>
            <a:r>
              <a:rPr lang="en-US" baseline="0" dirty="0" smtClean="0"/>
              <a:t> pour </a:t>
            </a:r>
            <a:r>
              <a:rPr lang="en-US" baseline="0" dirty="0" err="1" smtClean="0"/>
              <a:t>l’étudier</a:t>
            </a:r>
            <a:r>
              <a:rPr lang="en-US" baseline="0" dirty="0" smtClean="0"/>
              <a:t> et l’ </a:t>
            </a:r>
            <a:r>
              <a:rPr lang="en-US" baseline="0" dirty="0" err="1" smtClean="0"/>
              <a:t>améliorer</a:t>
            </a:r>
            <a:r>
              <a:rPr lang="en-US" baseline="0" dirty="0" smtClean="0"/>
              <a:t>.</a:t>
            </a:r>
          </a:p>
        </p:txBody>
      </p:sp>
      <p:sp>
        <p:nvSpPr>
          <p:cNvPr id="4" name="Slide Number Placeholder 3"/>
          <p:cNvSpPr>
            <a:spLocks noGrp="1"/>
          </p:cNvSpPr>
          <p:nvPr>
            <p:ph type="sldNum" sz="quarter" idx="10"/>
          </p:nvPr>
        </p:nvSpPr>
        <p:spPr/>
        <p:txBody>
          <a:bodyPr/>
          <a:lstStyle/>
          <a:p>
            <a:fld id="{CD2049F2-070E-C747-8E91-522B48A20944}" type="slidenum">
              <a:rPr lang="en-US" smtClean="0"/>
              <a:t>8</a:t>
            </a:fld>
            <a:endParaRPr lang="en-US"/>
          </a:p>
        </p:txBody>
      </p:sp>
    </p:spTree>
    <p:extLst>
      <p:ext uri="{BB962C8B-B14F-4D97-AF65-F5344CB8AC3E}">
        <p14:creationId xmlns:p14="http://schemas.microsoft.com/office/powerpoint/2010/main" val="304717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err="1" smtClean="0"/>
              <a:t>Deuxiement</a:t>
            </a:r>
            <a:r>
              <a:rPr lang="en-US" dirty="0" smtClean="0"/>
              <a:t>, comment </a:t>
            </a:r>
            <a:r>
              <a:rPr lang="en-US" dirty="0" err="1" smtClean="0"/>
              <a:t>est</a:t>
            </a:r>
            <a:r>
              <a:rPr lang="en-US" dirty="0" smtClean="0"/>
              <a:t> </a:t>
            </a:r>
            <a:r>
              <a:rPr lang="en-US" dirty="0" err="1" smtClean="0"/>
              <a:t>ce</a:t>
            </a:r>
            <a:r>
              <a:rPr lang="en-US" dirty="0" smtClean="0"/>
              <a:t> </a:t>
            </a:r>
            <a:r>
              <a:rPr lang="en-US" dirty="0" err="1" smtClean="0"/>
              <a:t>que</a:t>
            </a:r>
            <a:r>
              <a:rPr lang="en-US" dirty="0" smtClean="0"/>
              <a:t> on </a:t>
            </a:r>
            <a:r>
              <a:rPr lang="en-US" dirty="0" err="1" smtClean="0"/>
              <a:t>peut</a:t>
            </a:r>
            <a:r>
              <a:rPr lang="en-US" dirty="0" smtClean="0"/>
              <a:t> </a:t>
            </a:r>
            <a:r>
              <a:rPr lang="en-US" dirty="0" err="1" smtClean="0"/>
              <a:t>integrer</a:t>
            </a:r>
            <a:r>
              <a:rPr lang="en-US" dirty="0" smtClean="0"/>
              <a:t> les </a:t>
            </a:r>
            <a:r>
              <a:rPr lang="en-US" dirty="0" err="1" smtClean="0"/>
              <a:t>outils</a:t>
            </a:r>
            <a:r>
              <a:rPr lang="en-US" dirty="0" smtClean="0"/>
              <a:t> pour </a:t>
            </a:r>
            <a:r>
              <a:rPr lang="en-US" dirty="0" err="1" smtClean="0"/>
              <a:t>mieux</a:t>
            </a:r>
            <a:r>
              <a:rPr lang="en-US" dirty="0" smtClean="0"/>
              <a:t> </a:t>
            </a:r>
            <a:r>
              <a:rPr lang="en-US" dirty="0" err="1" smtClean="0"/>
              <a:t>mesurer</a:t>
            </a:r>
            <a:r>
              <a:rPr lang="en-US" dirty="0" smtClean="0"/>
              <a:t>, controller et </a:t>
            </a:r>
            <a:r>
              <a:rPr lang="en-US" dirty="0" err="1" smtClean="0"/>
              <a:t>surveiller</a:t>
            </a:r>
            <a:r>
              <a:rPr lang="en-US" dirty="0" smtClean="0"/>
              <a:t> </a:t>
            </a:r>
            <a:r>
              <a:rPr lang="en-US" dirty="0" err="1" smtClean="0"/>
              <a:t>nos</a:t>
            </a:r>
            <a:r>
              <a:rPr lang="en-US" dirty="0" smtClean="0"/>
              <a:t> </a:t>
            </a:r>
            <a:r>
              <a:rPr lang="en-US" dirty="0" err="1" smtClean="0"/>
              <a:t>logiciels</a:t>
            </a:r>
            <a:r>
              <a:rPr lang="en-US" dirty="0" smtClean="0"/>
              <a:t> (</a:t>
            </a:r>
            <a:r>
              <a:rPr lang="en-US" dirty="0" err="1" smtClean="0"/>
              <a:t>comme</a:t>
            </a:r>
            <a:r>
              <a:rPr lang="en-US" dirty="0" smtClean="0"/>
              <a:t> un </a:t>
            </a:r>
            <a:r>
              <a:rPr lang="en-US" dirty="0" err="1" smtClean="0"/>
              <a:t>ingenieur</a:t>
            </a:r>
            <a:r>
              <a:rPr lang="en-US" dirty="0" smtClean="0"/>
              <a:t>) meme </a:t>
            </a:r>
            <a:r>
              <a:rPr lang="en-US" dirty="0" err="1" smtClean="0"/>
              <a:t>si</a:t>
            </a:r>
            <a:r>
              <a:rPr lang="en-US" dirty="0" smtClean="0"/>
              <a:t> on travail </a:t>
            </a:r>
            <a:r>
              <a:rPr lang="en-US" dirty="0" err="1" smtClean="0"/>
              <a:t>dans</a:t>
            </a:r>
            <a:r>
              <a:rPr lang="en-US" dirty="0" smtClean="0"/>
              <a:t> un petit </a:t>
            </a:r>
            <a:r>
              <a:rPr lang="en-US" dirty="0" err="1" smtClean="0"/>
              <a:t>equipe</a:t>
            </a:r>
            <a:r>
              <a:rPr lang="en-US" dirty="0" smtClean="0"/>
              <a:t>.</a:t>
            </a:r>
          </a:p>
          <a:p>
            <a:endParaRPr lang="fr-CA" dirty="0" smtClean="0"/>
          </a:p>
          <a:p>
            <a:r>
              <a:rPr lang="fr-CA" dirty="0" smtClean="0"/>
              <a:t>En plus de votre logiciel, votre environnement peut consister des tests automatisés, surveillance, de </a:t>
            </a:r>
            <a:r>
              <a:rPr lang="fr-CA" dirty="0" err="1" smtClean="0"/>
              <a:t>build</a:t>
            </a:r>
            <a:r>
              <a:rPr lang="fr-CA" dirty="0" smtClean="0"/>
              <a:t>-serveur, de machines d'assurance qualité et de documentation (wiki, API, </a:t>
            </a:r>
            <a:r>
              <a:rPr lang="fr-CA" dirty="0" err="1" smtClean="0"/>
              <a:t>etc</a:t>
            </a:r>
            <a:r>
              <a:rPr lang="fr-CA" dirty="0" smtClean="0"/>
              <a:t>). </a:t>
            </a:r>
          </a:p>
          <a:p>
            <a:endParaRPr lang="fr-CA" dirty="0" smtClean="0"/>
          </a:p>
          <a:p>
            <a:r>
              <a:rPr lang="fr-CA" dirty="0" smtClean="0"/>
              <a:t>Et vous pouvez avoir plusieurs environnements comme la production, la mise en scène, test, </a:t>
            </a:r>
            <a:r>
              <a:rPr lang="fr-CA" dirty="0" err="1" smtClean="0"/>
              <a:t>etc</a:t>
            </a:r>
            <a:endParaRPr lang="fr-CA" dirty="0" smtClean="0"/>
          </a:p>
          <a:p>
            <a:endParaRPr lang="fr-CA" dirty="0" smtClean="0"/>
          </a:p>
          <a:p>
            <a:r>
              <a:rPr lang="fr-CA" dirty="0" smtClean="0"/>
              <a:t>C'est </a:t>
            </a:r>
            <a:r>
              <a:rPr lang="fr-CA" dirty="0" err="1" smtClean="0"/>
              <a:t>impratique</a:t>
            </a:r>
            <a:r>
              <a:rPr lang="fr-CA" dirty="0" smtClean="0"/>
              <a:t> de configurer  individuellement chaque environnement, qui peut avoir plusieurs serveurs, a cause de l’infrastructure qui change fréquemment, avec nouveau version des logicielles, des configurations, etc. </a:t>
            </a:r>
          </a:p>
          <a:p>
            <a:endParaRPr lang="fr-CA" dirty="0" smtClean="0"/>
          </a:p>
          <a:p>
            <a:r>
              <a:rPr lang="fr-CA" dirty="0" smtClean="0"/>
              <a:t>C'est possible, oui, mais c'est pas pratique et ce n’est pas l’ingénierie.</a:t>
            </a:r>
            <a:endParaRPr lang="en-US" dirty="0"/>
          </a:p>
        </p:txBody>
      </p:sp>
      <p:sp>
        <p:nvSpPr>
          <p:cNvPr id="4" name="Slide Number Placeholder 3"/>
          <p:cNvSpPr>
            <a:spLocks noGrp="1"/>
          </p:cNvSpPr>
          <p:nvPr>
            <p:ph type="sldNum" sz="quarter" idx="10"/>
          </p:nvPr>
        </p:nvSpPr>
        <p:spPr/>
        <p:txBody>
          <a:bodyPr/>
          <a:lstStyle/>
          <a:p>
            <a:fld id="{CD2049F2-070E-C747-8E91-522B48A20944}" type="slidenum">
              <a:rPr lang="en-US" smtClean="0"/>
              <a:t>9</a:t>
            </a:fld>
            <a:endParaRPr lang="en-US"/>
          </a:p>
        </p:txBody>
      </p:sp>
    </p:spTree>
    <p:extLst>
      <p:ext uri="{BB962C8B-B14F-4D97-AF65-F5344CB8AC3E}">
        <p14:creationId xmlns:p14="http://schemas.microsoft.com/office/powerpoint/2010/main" val="1145123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CA"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lang="en-US" dirty="0"/>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CA"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CA"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5" name="Date Placeholder 4"/>
          <p:cNvSpPr>
            <a:spLocks noGrp="1"/>
          </p:cNvSpPr>
          <p:nvPr>
            <p:ph type="dt" sz="half" idx="10"/>
          </p:nvPr>
        </p:nvSpPr>
        <p:spPr/>
        <p:txBody>
          <a:bodyPr/>
          <a:lstStyle/>
          <a:p>
            <a:r>
              <a:rPr lang="en-CA" smtClean="0"/>
              <a:t>2013-06-19</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p:txBody>
          <a:bodyPr/>
          <a:lstStyle/>
          <a:p>
            <a:r>
              <a:rPr lang="en-CA" smtClean="0"/>
              <a:t>2013-06-19</a:t>
            </a:r>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p>
            <a:r>
              <a:rPr lang="en-CA" smtClean="0"/>
              <a:t>2013-06-19</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CA" smtClean="0"/>
              <a:t>2013-06-19</a:t>
            </a:r>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CA"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r>
              <a:rPr lang="en-CA" smtClean="0"/>
              <a:t>2013-06-19</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CA"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smtClean="0"/>
              <a:t>Drag picture to placeholder or click icon to add</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8" name="Date Placeholder 7"/>
          <p:cNvSpPr>
            <a:spLocks noGrp="1"/>
          </p:cNvSpPr>
          <p:nvPr>
            <p:ph type="dt" sz="half" idx="10"/>
          </p:nvPr>
        </p:nvSpPr>
        <p:spPr/>
        <p:txBody>
          <a:bodyPr/>
          <a:lstStyle/>
          <a:p>
            <a:r>
              <a:rPr lang="en-CA" smtClean="0"/>
              <a:t>2013-06-19</a:t>
            </a:r>
            <a:endParaRPr lang="en-US" dirty="0"/>
          </a:p>
        </p:txBody>
      </p:sp>
      <p:sp>
        <p:nvSpPr>
          <p:cNvPr id="9" name="Slide Number Placeholder 8"/>
          <p:cNvSpPr>
            <a:spLocks noGrp="1"/>
          </p:cNvSpPr>
          <p:nvPr>
            <p:ph type="sldNum" sz="quarter" idx="11"/>
          </p:nvPr>
        </p:nvSpPr>
        <p:spPr/>
        <p:txBody>
          <a:bodyPr/>
          <a:lstStyle/>
          <a:p>
            <a:fld id="{6E2D2B3B-882E-40F3-A32F-6DD516915044}"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CA"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6E2D2B3B-882E-40F3-A32F-6DD516915044}"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r>
              <a:rPr lang="en-CA" smtClean="0"/>
              <a:t>2013-06-19</a:t>
            </a:r>
            <a:endParaRPr lang="en-US" dirty="0"/>
          </a:p>
        </p:txBody>
      </p:sp>
    </p:spTree>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8.png"/><Relationship Id="rId8"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9" Type="http://schemas.openxmlformats.org/officeDocument/2006/relationships/image" Target="../media/image25.png"/><Relationship Id="rId20" Type="http://schemas.openxmlformats.org/officeDocument/2006/relationships/image" Target="../media/image36.png"/><Relationship Id="rId21" Type="http://schemas.openxmlformats.org/officeDocument/2006/relationships/image" Target="../media/image37.png"/><Relationship Id="rId22" Type="http://schemas.openxmlformats.org/officeDocument/2006/relationships/image" Target="../media/image38.png"/><Relationship Id="rId23" Type="http://schemas.openxmlformats.org/officeDocument/2006/relationships/image" Target="../media/image39.png"/><Relationship Id="rId24" Type="http://schemas.openxmlformats.org/officeDocument/2006/relationships/image" Target="../media/image40.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28.png"/><Relationship Id="rId13" Type="http://schemas.openxmlformats.org/officeDocument/2006/relationships/image" Target="../media/image29.png"/><Relationship Id="rId14" Type="http://schemas.openxmlformats.org/officeDocument/2006/relationships/image" Target="../media/image30.png"/><Relationship Id="rId15" Type="http://schemas.openxmlformats.org/officeDocument/2006/relationships/image" Target="../media/image31.png"/><Relationship Id="rId16" Type="http://schemas.openxmlformats.org/officeDocument/2006/relationships/image" Target="../media/image32.png"/><Relationship Id="rId17" Type="http://schemas.openxmlformats.org/officeDocument/2006/relationships/image" Target="../media/image33.png"/><Relationship Id="rId18" Type="http://schemas.openxmlformats.org/officeDocument/2006/relationships/image" Target="../media/image34.png"/><Relationship Id="rId19" Type="http://schemas.openxmlformats.org/officeDocument/2006/relationships/image" Target="../media/image35.png"/><Relationship Id="rId1" Type="http://schemas.openxmlformats.org/officeDocument/2006/relationships/tags" Target="../tags/tag3.xml"/><Relationship Id="rId2" Type="http://schemas.openxmlformats.org/officeDocument/2006/relationships/slideLayout" Target="../slideLayouts/slideLayout2.xml"/><Relationship Id="rId3" Type="http://schemas.openxmlformats.org/officeDocument/2006/relationships/notesSlide" Target="../notesSlides/notesSlide12.xml"/><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8" Type="http://schemas.openxmlformats.org/officeDocument/2006/relationships/image" Target="../media/image24.png"/></Relationships>
</file>

<file path=ppt/slides/_rels/slide13.xml.rels><?xml version="1.0" encoding="UTF-8" standalone="yes"?>
<Relationships xmlns="http://schemas.openxmlformats.org/package/2006/relationships"><Relationship Id="rId11" Type="http://schemas.openxmlformats.org/officeDocument/2006/relationships/image" Target="../media/image47.png"/><Relationship Id="rId12" Type="http://schemas.openxmlformats.org/officeDocument/2006/relationships/image" Target="../media/image48.png"/><Relationship Id="rId13" Type="http://schemas.openxmlformats.org/officeDocument/2006/relationships/image" Target="../media/image49.png"/><Relationship Id="rId1" Type="http://schemas.openxmlformats.org/officeDocument/2006/relationships/tags" Target="../tags/tag4.xml"/><Relationship Id="rId2" Type="http://schemas.openxmlformats.org/officeDocument/2006/relationships/slideLayout" Target="../slideLayouts/slideLayout4.xml"/><Relationship Id="rId3" Type="http://schemas.openxmlformats.org/officeDocument/2006/relationships/notesSlide" Target="../notesSlides/notesSlide13.xml"/><Relationship Id="rId4" Type="http://schemas.openxmlformats.org/officeDocument/2006/relationships/image" Target="../media/image6.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43.png"/><Relationship Id="rId8" Type="http://schemas.openxmlformats.org/officeDocument/2006/relationships/image" Target="../media/image44.png"/><Relationship Id="rId9" Type="http://schemas.openxmlformats.org/officeDocument/2006/relationships/image" Target="../media/image45.png"/><Relationship Id="rId10"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4" Type="http://schemas.openxmlformats.org/officeDocument/2006/relationships/image" Target="../media/image50.png"/><Relationship Id="rId1" Type="http://schemas.openxmlformats.org/officeDocument/2006/relationships/tags" Target="../tags/tag5.xml"/><Relationship Id="rId2"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4" Type="http://schemas.openxmlformats.org/officeDocument/2006/relationships/image" Target="../media/image52.png"/><Relationship Id="rId5" Type="http://schemas.openxmlformats.org/officeDocument/2006/relationships/image" Target="../media/image41.png"/><Relationship Id="rId6" Type="http://schemas.openxmlformats.org/officeDocument/2006/relationships/image" Target="../media/image6.png"/><Relationship Id="rId7" Type="http://schemas.openxmlformats.org/officeDocument/2006/relationships/image" Target="../media/image53.png"/><Relationship Id="rId8" Type="http://schemas.openxmlformats.org/officeDocument/2006/relationships/image" Target="../media/image54.png"/><Relationship Id="rId1" Type="http://schemas.openxmlformats.org/officeDocument/2006/relationships/tags" Target="../tags/tag6.xml"/><Relationship Id="rId2"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4" Type="http://schemas.openxmlformats.org/officeDocument/2006/relationships/image" Target="../media/image56.png"/><Relationship Id="rId5" Type="http://schemas.openxmlformats.org/officeDocument/2006/relationships/image" Target="../media/image41.png"/><Relationship Id="rId6"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mailto:aforward@gmail.co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9.png"/><Relationship Id="rId3" Type="http://schemas.openxmlformats.org/officeDocument/2006/relationships/image" Target="../media/image6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6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2.png"/></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hyperlink" Target="https://github.com/aforward/chef-elixir-mapreduce" TargetMode="External"/><Relationship Id="rId6" Type="http://schemas.openxmlformats.org/officeDocument/2006/relationships/hyperlink" Target="https://github.com/aforward/chef-elixir" TargetMode="External"/><Relationship Id="rId7" Type="http://schemas.openxmlformats.org/officeDocument/2006/relationships/hyperlink" Target="https://github.com/aforward/collabs" TargetMode="External"/><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32.xml.rels><?xml version="1.0" encoding="UTF-8" standalone="yes"?>
<Relationships xmlns="http://schemas.openxmlformats.org/package/2006/relationships"><Relationship Id="rId3" Type="http://schemas.openxmlformats.org/officeDocument/2006/relationships/hyperlink" Target="https://github.com/aforward/chef-elixir-mapreduce" TargetMode="External"/><Relationship Id="rId4" Type="http://schemas.openxmlformats.org/officeDocument/2006/relationships/hyperlink" Target="https://github.com/aforward/collabs" TargetMode="External"/><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hyperlink" Target="mailto:aforward@gmail.com" TargetMode="External"/></Relationships>
</file>

<file path=ppt/slides/_rels/slide36.xml.rels><?xml version="1.0" encoding="UTF-8" standalone="yes"?>
<Relationships xmlns="http://schemas.openxmlformats.org/package/2006/relationships"><Relationship Id="rId11" Type="http://schemas.openxmlformats.org/officeDocument/2006/relationships/hyperlink" Target="http://community.opscode.com/cookbooks" TargetMode="External"/><Relationship Id="rId12" Type="http://schemas.openxmlformats.org/officeDocument/2006/relationships/hyperlink" Target="http://docs.opscode.com/ohai.html" TargetMode="External"/><Relationship Id="rId1" Type="http://schemas.openxmlformats.org/officeDocument/2006/relationships/slideLayout" Target="../slideLayouts/slideLayout2.xml"/><Relationship Id="rId2" Type="http://schemas.openxmlformats.org/officeDocument/2006/relationships/hyperlink" Target="https://github.com/aforward/chef-bootstrap" TargetMode="External"/><Relationship Id="rId3" Type="http://schemas.openxmlformats.org/officeDocument/2006/relationships/hyperlink" Target="https://github.com/aforward/chef-monit" TargetMode="External"/><Relationship Id="rId4" Type="http://schemas.openxmlformats.org/officeDocument/2006/relationships/hyperlink" Target="https://github.com/aforward/chef-runas" TargetMode="External"/><Relationship Id="rId5" Type="http://schemas.openxmlformats.org/officeDocument/2006/relationships/hyperlink" Target="http://csrc.nist.gov/publications/nistpubs/800-145/SP800-145.pdf" TargetMode="External"/><Relationship Id="rId6" Type="http://schemas.openxmlformats.org/officeDocument/2006/relationships/hyperlink" Target="http://itrevolution.com/the-history-of-devops/" TargetMode="External"/><Relationship Id="rId7" Type="http://schemas.openxmlformats.org/officeDocument/2006/relationships/hyperlink" Target="http://www.slideshare.net/KrisBuytaert/7-tools-for-your-devops-stack" TargetMode="External"/><Relationship Id="rId8" Type="http://schemas.openxmlformats.org/officeDocument/2006/relationships/hyperlink" Target="http://www.devopsdays.org/images/devopsdays-banner.png" TargetMode="External"/><Relationship Id="rId9" Type="http://schemas.openxmlformats.org/officeDocument/2006/relationships/hyperlink" Target="http://agile2008.agilealliance.org/images/headerLogo.png" TargetMode="External"/><Relationship Id="rId10" Type="http://schemas.openxmlformats.org/officeDocument/2006/relationships/hyperlink" Target="http://www.opscode.com/chef/"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classpattern.com/what-is-hadoop.html" TargetMode="External"/><Relationship Id="rId4" Type="http://schemas.openxmlformats.org/officeDocument/2006/relationships/hyperlink" Target="http://stevekrenzel.com/finding-friends-with-mapreduce" TargetMode="External"/><Relationship Id="rId5" Type="http://schemas.openxmlformats.org/officeDocument/2006/relationships/hyperlink" Target="http://hadoop.apache.org/docs/stable/mapred_tutorial.html" TargetMode="External"/><Relationship Id="rId6" Type="http://schemas.openxmlformats.org/officeDocument/2006/relationships/hyperlink" Target="http://hadoop.apache.org/docs/stable/single_node_setup.html" TargetMode="External"/><Relationship Id="rId7" Type="http://schemas.openxmlformats.org/officeDocument/2006/relationships/hyperlink" Target="http://hadoop.apache.org/releases.html" TargetMode="External"/><Relationship Id="rId8" Type="http://schemas.openxmlformats.org/officeDocument/2006/relationships/hyperlink" Target="https://github.com/derekchiang/Elixir-MapReduce" TargetMode="External"/><Relationship Id="rId9" Type="http://schemas.openxmlformats.org/officeDocument/2006/relationships/hyperlink" Target="http://xiaochongzhang.me/blog/?p=338" TargetMode="External"/><Relationship Id="rId10" Type="http://schemas.openxmlformats.org/officeDocument/2006/relationships/hyperlink" Target="http://www.cs.berkeley.edu/~ballard/cs267.sp11/hw0/results/htmls/Muzaffar.html" TargetMode="External"/><Relationship Id="rId1" Type="http://schemas.openxmlformats.org/officeDocument/2006/relationships/slideLayout" Target="../slideLayouts/slideLayout2.xml"/><Relationship Id="rId2" Type="http://schemas.openxmlformats.org/officeDocument/2006/relationships/hyperlink" Target="https://developers.google.com/appengine/docs/python/dataprocessing/"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www.cablefax.com/tech/deployment/casestudies/21910.html" TargetMode="External"/><Relationship Id="rId4" Type="http://schemas.openxmlformats.org/officeDocument/2006/relationships/hyperlink" Target="http://techli.com/collabnet-UC4-software" TargetMode="External"/><Relationship Id="rId5" Type="http://schemas.openxmlformats.org/officeDocument/2006/relationships/hyperlink" Target="http://i.s-microsoft.com/global/ImageStore/PublishingImages/logos/hp/logo-lg-2x.png" TargetMode="External"/><Relationship Id="rId6" Type="http://schemas.openxmlformats.org/officeDocument/2006/relationships/hyperlink" Target="http://www.apple.com/favicon.ico" TargetMode="External"/><Relationship Id="rId7" Type="http://schemas.openxmlformats.org/officeDocument/2006/relationships/hyperlink" Target="https://developers.google.com/appengine/docs/python/images/mapreduce_mapshuffle.png" TargetMode="External"/><Relationship Id="rId8" Type="http://schemas.openxmlformats.org/officeDocument/2006/relationships/hyperlink" Target="http://www.cs.berkeley.edu/~ballard/cs267.sp11/hw0/results/htmls/images/mapreduce.png" TargetMode="External"/><Relationship Id="rId9" Type="http://schemas.openxmlformats.org/officeDocument/2006/relationships/hyperlink" Target="http://blog.jteam.nl/wp-content/uploads/2009/08/MapReduceWordCountOverview1-300x139.png" TargetMode="External"/><Relationship Id="rId1" Type="http://schemas.openxmlformats.org/officeDocument/2006/relationships/slideLayout" Target="../slideLayouts/slideLayout2.xml"/><Relationship Id="rId2" Type="http://schemas.openxmlformats.org/officeDocument/2006/relationships/hyperlink" Target="http://www.clker.com/"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2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6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1" Type="http://schemas.openxmlformats.org/officeDocument/2006/relationships/tags" Target="../tags/tag1.xml"/><Relationship Id="rId2"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image" Target="../media/image6.png"/><Relationship Id="rId1" Type="http://schemas.openxmlformats.org/officeDocument/2006/relationships/tags" Target="../tags/tag2.xml"/><Relationship Id="rId2"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 contour</a:t>
            </a:r>
            <a:endParaRPr lang="en-US" dirty="0"/>
          </a:p>
        </p:txBody>
      </p:sp>
      <p:sp>
        <p:nvSpPr>
          <p:cNvPr id="3" name="Content Placeholder 2"/>
          <p:cNvSpPr>
            <a:spLocks noGrp="1"/>
          </p:cNvSpPr>
          <p:nvPr>
            <p:ph sz="half" idx="1"/>
          </p:nvPr>
        </p:nvSpPr>
        <p:spPr/>
        <p:txBody>
          <a:bodyPr>
            <a:normAutofit/>
          </a:bodyPr>
          <a:lstStyle/>
          <a:p>
            <a:r>
              <a:rPr lang="fr-CA" dirty="0" smtClean="0"/>
              <a:t>Motivations</a:t>
            </a:r>
          </a:p>
          <a:p>
            <a:r>
              <a:rPr lang="fr-CA" dirty="0"/>
              <a:t>Le programmation de </a:t>
            </a:r>
            <a:r>
              <a:rPr lang="fr-CA" dirty="0" smtClean="0"/>
              <a:t>l’infrastructure</a:t>
            </a:r>
          </a:p>
          <a:p>
            <a:r>
              <a:rPr lang="fr-CA" dirty="0" smtClean="0"/>
              <a:t>Exemples</a:t>
            </a:r>
          </a:p>
          <a:p>
            <a:r>
              <a:rPr lang="fr-CA" dirty="0" smtClean="0"/>
              <a:t>Les </a:t>
            </a:r>
            <a:r>
              <a:rPr lang="fr-CA" dirty="0"/>
              <a:t>possibilités de </a:t>
            </a:r>
            <a:r>
              <a:rPr lang="fr-CA" dirty="0" smtClean="0"/>
              <a:t>recherche</a:t>
            </a:r>
          </a:p>
        </p:txBody>
      </p:sp>
      <p:sp>
        <p:nvSpPr>
          <p:cNvPr id="6" name="Content Placeholder 5"/>
          <p:cNvSpPr>
            <a:spLocks noGrp="1"/>
          </p:cNvSpPr>
          <p:nvPr>
            <p:ph sz="half" idx="2"/>
          </p:nvPr>
        </p:nvSpPr>
        <p:spPr/>
        <p:txBody>
          <a:bodyPr>
            <a:normAutofit/>
          </a:bodyPr>
          <a:lstStyle/>
          <a:p>
            <a:r>
              <a:rPr lang="en-US" dirty="0" err="1" smtClean="0"/>
              <a:t>Movations</a:t>
            </a:r>
            <a:endParaRPr lang="en-US" dirty="0" smtClean="0"/>
          </a:p>
          <a:p>
            <a:r>
              <a:rPr lang="en-US" dirty="0" smtClean="0"/>
              <a:t>Infrastructure as Code</a:t>
            </a:r>
          </a:p>
          <a:p>
            <a:r>
              <a:rPr lang="en-US" dirty="0" smtClean="0"/>
              <a:t>Examples</a:t>
            </a:r>
          </a:p>
          <a:p>
            <a:r>
              <a:rPr lang="en-US" dirty="0" smtClean="0"/>
              <a:t>Research Opportunities</a:t>
            </a:r>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1</a:t>
            </a:fld>
            <a:endParaRPr lang="en-US"/>
          </a:p>
        </p:txBody>
      </p:sp>
    </p:spTree>
    <p:extLst>
      <p:ext uri="{BB962C8B-B14F-4D97-AF65-F5344CB8AC3E}">
        <p14:creationId xmlns:p14="http://schemas.microsoft.com/office/powerpoint/2010/main" val="377317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fr-CA" dirty="0" smtClean="0"/>
              <a:t>Donc, on utilise </a:t>
            </a:r>
            <a:r>
              <a:rPr lang="en-US" dirty="0" err="1" smtClean="0"/>
              <a:t>DevOps</a:t>
            </a:r>
            <a:endParaRPr lang="en-US" dirty="0"/>
          </a:p>
        </p:txBody>
      </p:sp>
      <p:pic>
        <p:nvPicPr>
          <p:cNvPr id="10" name="Content Placeholder 9"/>
          <p:cNvPicPr>
            <a:picLocks noGrp="1" noChangeAspect="1"/>
          </p:cNvPicPr>
          <p:nvPr>
            <p:ph idx="1"/>
          </p:nvPr>
        </p:nvPicPr>
        <p:blipFill>
          <a:blip r:embed="rId3" cstate="print">
            <a:extLst>
              <a:ext uri="{28A0092B-C50C-407E-A947-70E740481C1C}">
                <a14:useLocalDpi xmlns:a14="http://schemas.microsoft.com/office/drawing/2010/main"/>
              </a:ext>
            </a:extLst>
          </a:blip>
          <a:srcRect/>
          <a:stretch>
            <a:fillRect/>
          </a:stretch>
        </p:blipFill>
        <p:spPr/>
      </p:pic>
      <p:sp>
        <p:nvSpPr>
          <p:cNvPr id="13" name="Date Placeholder 12"/>
          <p:cNvSpPr>
            <a:spLocks noGrp="1"/>
          </p:cNvSpPr>
          <p:nvPr>
            <p:ph type="dt" sz="half" idx="10"/>
          </p:nvPr>
        </p:nvSpPr>
        <p:spPr/>
        <p:txBody>
          <a:bodyPr/>
          <a:lstStyle/>
          <a:p>
            <a:r>
              <a:rPr lang="en-CA" smtClean="0"/>
              <a:t>2013-06-19</a:t>
            </a:r>
            <a:endParaRPr lang="en-US"/>
          </a:p>
        </p:txBody>
      </p:sp>
      <p:sp>
        <p:nvSpPr>
          <p:cNvPr id="14" name="Slide Number Placeholder 13"/>
          <p:cNvSpPr>
            <a:spLocks noGrp="1"/>
          </p:cNvSpPr>
          <p:nvPr>
            <p:ph type="sldNum" sz="quarter" idx="12"/>
          </p:nvPr>
        </p:nvSpPr>
        <p:spPr/>
        <p:txBody>
          <a:bodyPr/>
          <a:lstStyle/>
          <a:p>
            <a:fld id="{6E2D2B3B-882E-40F3-A32F-6DD516915044}" type="slidenum">
              <a:rPr lang="en-US" smtClean="0"/>
              <a:pPr/>
              <a:t>10</a:t>
            </a:fld>
            <a:endParaRPr lang="en-US"/>
          </a:p>
        </p:txBody>
      </p:sp>
      <p:sp>
        <p:nvSpPr>
          <p:cNvPr id="2" name="TextBox 1"/>
          <p:cNvSpPr txBox="1"/>
          <p:nvPr/>
        </p:nvSpPr>
        <p:spPr>
          <a:xfrm>
            <a:off x="457200" y="6216134"/>
            <a:ext cx="5890668" cy="369332"/>
          </a:xfrm>
          <a:prstGeom prst="rect">
            <a:avLst/>
          </a:prstGeom>
          <a:noFill/>
        </p:spPr>
        <p:txBody>
          <a:bodyPr wrap="none" rtlCol="0">
            <a:spAutoFit/>
          </a:bodyPr>
          <a:lstStyle/>
          <a:p>
            <a:r>
              <a:rPr lang="fr-CA" dirty="0" smtClean="0"/>
              <a:t>Et, en </a:t>
            </a:r>
            <a:r>
              <a:rPr lang="fr-CA" dirty="0" err="1" smtClean="0"/>
              <a:t>particuler</a:t>
            </a:r>
            <a:r>
              <a:rPr lang="fr-CA" dirty="0" smtClean="0"/>
              <a:t> l’infrastructure comme code (utilisant Chef).</a:t>
            </a:r>
            <a:endParaRPr lang="fr-CA" dirty="0"/>
          </a:p>
        </p:txBody>
      </p:sp>
    </p:spTree>
    <p:extLst>
      <p:ext uri="{BB962C8B-B14F-4D97-AF65-F5344CB8AC3E}">
        <p14:creationId xmlns:p14="http://schemas.microsoft.com/office/powerpoint/2010/main" val="2880254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Origins of </a:t>
            </a:r>
            <a:r>
              <a:rPr lang="en-US" dirty="0" err="1" smtClean="0"/>
              <a:t>DevOps</a:t>
            </a:r>
            <a:endParaRPr lang="en-US" dirty="0"/>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11</a:t>
            </a:fld>
            <a:endParaRPr lang="en-US"/>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103572" y="3951532"/>
            <a:ext cx="1727200" cy="1312809"/>
          </a:xfrm>
          <a:prstGeom prst="rect">
            <a:avLst/>
          </a:prstGeom>
        </p:spPr>
      </p:pic>
      <p:sp>
        <p:nvSpPr>
          <p:cNvPr id="8" name="TextBox 7"/>
          <p:cNvSpPr txBox="1"/>
          <p:nvPr/>
        </p:nvSpPr>
        <p:spPr>
          <a:xfrm>
            <a:off x="3103572" y="5325794"/>
            <a:ext cx="1531188" cy="646331"/>
          </a:xfrm>
          <a:prstGeom prst="rect">
            <a:avLst/>
          </a:prstGeom>
          <a:noFill/>
        </p:spPr>
        <p:txBody>
          <a:bodyPr wrap="none" rtlCol="0">
            <a:spAutoFit/>
          </a:bodyPr>
          <a:lstStyle/>
          <a:p>
            <a:r>
              <a:rPr lang="en-US" dirty="0" smtClean="0"/>
              <a:t>Patrick Dubois</a:t>
            </a:r>
          </a:p>
          <a:p>
            <a:r>
              <a:rPr lang="en-US" dirty="0" smtClean="0"/>
              <a:t>(</a:t>
            </a:r>
            <a:r>
              <a:rPr lang="en-US" dirty="0" err="1" smtClean="0"/>
              <a:t>DevOpDays</a:t>
            </a:r>
            <a:r>
              <a:rPr lang="en-US" dirty="0" smtClean="0"/>
              <a:t>)</a:t>
            </a:r>
            <a:endParaRPr lang="en-US" dirty="0"/>
          </a:p>
        </p:txBody>
      </p:sp>
      <p:pic>
        <p:nvPicPr>
          <p:cNvPr id="9" name="Picture 8"/>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43468" y="3920192"/>
            <a:ext cx="1337733" cy="1257300"/>
          </a:xfrm>
          <a:prstGeom prst="rect">
            <a:avLst/>
          </a:prstGeom>
        </p:spPr>
      </p:pic>
      <p:sp>
        <p:nvSpPr>
          <p:cNvPr id="10" name="TextBox 9"/>
          <p:cNvSpPr txBox="1"/>
          <p:nvPr/>
        </p:nvSpPr>
        <p:spPr>
          <a:xfrm>
            <a:off x="457200" y="5260369"/>
            <a:ext cx="1818189" cy="923330"/>
          </a:xfrm>
          <a:prstGeom prst="rect">
            <a:avLst/>
          </a:prstGeom>
          <a:noFill/>
        </p:spPr>
        <p:txBody>
          <a:bodyPr wrap="none" rtlCol="0">
            <a:spAutoFit/>
          </a:bodyPr>
          <a:lstStyle/>
          <a:p>
            <a:r>
              <a:rPr lang="en-US" dirty="0" smtClean="0"/>
              <a:t>Andrew Shafer</a:t>
            </a:r>
          </a:p>
          <a:p>
            <a:r>
              <a:rPr lang="en-US" dirty="0" smtClean="0"/>
              <a:t>“Agile </a:t>
            </a:r>
            <a:r>
              <a:rPr lang="en-US" dirty="0" err="1" smtClean="0"/>
              <a:t>Infrasture</a:t>
            </a:r>
            <a:r>
              <a:rPr lang="en-US" dirty="0" smtClean="0"/>
              <a:t>”</a:t>
            </a:r>
          </a:p>
          <a:p>
            <a:r>
              <a:rPr lang="en-US" dirty="0" smtClean="0"/>
              <a:t>(Agile 2008)</a:t>
            </a:r>
          </a:p>
        </p:txBody>
      </p:sp>
      <p:sp>
        <p:nvSpPr>
          <p:cNvPr id="11" name="TextBox 10"/>
          <p:cNvSpPr txBox="1"/>
          <p:nvPr/>
        </p:nvSpPr>
        <p:spPr>
          <a:xfrm>
            <a:off x="1815704" y="1283016"/>
            <a:ext cx="3015068" cy="646331"/>
          </a:xfrm>
          <a:prstGeom prst="rect">
            <a:avLst/>
          </a:prstGeom>
          <a:noFill/>
        </p:spPr>
        <p:txBody>
          <a:bodyPr wrap="none" rtlCol="0">
            <a:spAutoFit/>
          </a:bodyPr>
          <a:lstStyle/>
          <a:p>
            <a:r>
              <a:rPr lang="en-US" dirty="0" err="1" smtClean="0"/>
              <a:t>JohnAllspaw</a:t>
            </a:r>
            <a:r>
              <a:rPr lang="en-US" dirty="0" smtClean="0"/>
              <a:t>, Paul Hammond</a:t>
            </a:r>
          </a:p>
          <a:p>
            <a:r>
              <a:rPr lang="en-US" dirty="0" smtClean="0"/>
              <a:t>10+ deploys per day (Velocity)</a:t>
            </a:r>
            <a:endParaRPr lang="en-US" dirty="0"/>
          </a:p>
        </p:txBody>
      </p:sp>
      <p:pic>
        <p:nvPicPr>
          <p:cNvPr id="12" name="Picture 11"/>
          <p:cNvPicPr>
            <a:picLocks noChangeAspect="1"/>
          </p:cNvPicPr>
          <p:nvPr/>
        </p:nvPicPr>
        <p:blipFill>
          <a:blip r:embed="rId5"/>
          <a:stretch>
            <a:fillRect/>
          </a:stretch>
        </p:blipFill>
        <p:spPr>
          <a:xfrm>
            <a:off x="1815704" y="1934109"/>
            <a:ext cx="1553633" cy="1215489"/>
          </a:xfrm>
          <a:prstGeom prst="rect">
            <a:avLst/>
          </a:prstGeom>
        </p:spPr>
      </p:pic>
      <p:cxnSp>
        <p:nvCxnSpPr>
          <p:cNvPr id="14" name="Straight Connector 13"/>
          <p:cNvCxnSpPr/>
          <p:nvPr/>
        </p:nvCxnSpPr>
        <p:spPr>
          <a:xfrm>
            <a:off x="728133" y="3505200"/>
            <a:ext cx="7092073" cy="50800"/>
          </a:xfrm>
          <a:prstGeom prst="line">
            <a:avLst/>
          </a:prstGeom>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728133" y="3517668"/>
            <a:ext cx="1216311" cy="369332"/>
          </a:xfrm>
          <a:prstGeom prst="rect">
            <a:avLst/>
          </a:prstGeom>
          <a:noFill/>
        </p:spPr>
        <p:txBody>
          <a:bodyPr wrap="none" rtlCol="0">
            <a:spAutoFit/>
          </a:bodyPr>
          <a:lstStyle/>
          <a:p>
            <a:r>
              <a:rPr lang="en-US" dirty="0" err="1"/>
              <a:t>Août</a:t>
            </a:r>
            <a:r>
              <a:rPr lang="en-US" dirty="0"/>
              <a:t>, </a:t>
            </a:r>
            <a:r>
              <a:rPr lang="en-US" dirty="0" smtClean="0"/>
              <a:t>2008</a:t>
            </a:r>
            <a:endParaRPr lang="en-US" dirty="0"/>
          </a:p>
        </p:txBody>
      </p:sp>
      <p:sp>
        <p:nvSpPr>
          <p:cNvPr id="16" name="TextBox 15"/>
          <p:cNvSpPr txBox="1"/>
          <p:nvPr/>
        </p:nvSpPr>
        <p:spPr>
          <a:xfrm>
            <a:off x="1981201" y="3135868"/>
            <a:ext cx="1417726" cy="369332"/>
          </a:xfrm>
          <a:prstGeom prst="rect">
            <a:avLst/>
          </a:prstGeom>
          <a:noFill/>
        </p:spPr>
        <p:txBody>
          <a:bodyPr wrap="none" rtlCol="0">
            <a:spAutoFit/>
          </a:bodyPr>
          <a:lstStyle/>
          <a:p>
            <a:r>
              <a:rPr lang="en-US" dirty="0" smtClean="0"/>
              <a:t>23 </a:t>
            </a:r>
            <a:r>
              <a:rPr lang="en-US" dirty="0" err="1" smtClean="0"/>
              <a:t>Juin</a:t>
            </a:r>
            <a:r>
              <a:rPr lang="en-US" dirty="0" smtClean="0"/>
              <a:t>, 2009</a:t>
            </a:r>
            <a:endParaRPr lang="en-US" dirty="0"/>
          </a:p>
        </p:txBody>
      </p:sp>
      <p:sp>
        <p:nvSpPr>
          <p:cNvPr id="17" name="TextBox 16"/>
          <p:cNvSpPr txBox="1"/>
          <p:nvPr/>
        </p:nvSpPr>
        <p:spPr>
          <a:xfrm>
            <a:off x="3234267" y="3556000"/>
            <a:ext cx="1699504" cy="369332"/>
          </a:xfrm>
          <a:prstGeom prst="rect">
            <a:avLst/>
          </a:prstGeom>
          <a:noFill/>
        </p:spPr>
        <p:txBody>
          <a:bodyPr wrap="none" rtlCol="0">
            <a:spAutoFit/>
          </a:bodyPr>
          <a:lstStyle/>
          <a:p>
            <a:r>
              <a:rPr lang="en-US" dirty="0" smtClean="0"/>
              <a:t>30/31 Oct, 2009</a:t>
            </a:r>
            <a:endParaRPr lang="en-US" dirty="0"/>
          </a:p>
        </p:txBody>
      </p:sp>
      <p:pic>
        <p:nvPicPr>
          <p:cNvPr id="18" name="Picture 17"/>
          <p:cNvPicPr>
            <a:picLocks noChangeAspect="1"/>
          </p:cNvPicPr>
          <p:nvPr/>
        </p:nvPicPr>
        <p:blipFill>
          <a:blip r:embed="rId6"/>
          <a:stretch>
            <a:fillRect/>
          </a:stretch>
        </p:blipFill>
        <p:spPr>
          <a:xfrm>
            <a:off x="4933771" y="2869168"/>
            <a:ext cx="1143000" cy="266700"/>
          </a:xfrm>
          <a:prstGeom prst="rect">
            <a:avLst/>
          </a:prstGeom>
        </p:spPr>
      </p:pic>
      <p:sp>
        <p:nvSpPr>
          <p:cNvPr id="19" name="Rectangle 18"/>
          <p:cNvSpPr/>
          <p:nvPr/>
        </p:nvSpPr>
        <p:spPr>
          <a:xfrm>
            <a:off x="4830772" y="1895039"/>
            <a:ext cx="2298338" cy="923330"/>
          </a:xfrm>
          <a:prstGeom prst="rect">
            <a:avLst/>
          </a:prstGeom>
        </p:spPr>
        <p:txBody>
          <a:bodyPr wrap="none">
            <a:spAutoFit/>
          </a:bodyPr>
          <a:lstStyle/>
          <a:p>
            <a:r>
              <a:rPr lang="en-US" dirty="0"/>
              <a:t>Cameron </a:t>
            </a:r>
            <a:r>
              <a:rPr lang="en-US" dirty="0" err="1" smtClean="0"/>
              <a:t>Haight</a:t>
            </a:r>
            <a:endParaRPr lang="en-US" dirty="0" smtClean="0"/>
          </a:p>
          <a:p>
            <a:r>
              <a:rPr lang="en-US" dirty="0" smtClean="0"/>
              <a:t>New IT Support Model</a:t>
            </a:r>
          </a:p>
          <a:p>
            <a:r>
              <a:rPr lang="en-US" dirty="0" smtClean="0"/>
              <a:t>(</a:t>
            </a:r>
            <a:r>
              <a:rPr lang="en-US" dirty="0" err="1" smtClean="0"/>
              <a:t>DevOps</a:t>
            </a:r>
            <a:r>
              <a:rPr lang="en-US" dirty="0" smtClean="0"/>
              <a:t>)</a:t>
            </a:r>
          </a:p>
        </p:txBody>
      </p:sp>
      <p:sp>
        <p:nvSpPr>
          <p:cNvPr id="20" name="Rectangle 19"/>
          <p:cNvSpPr/>
          <p:nvPr/>
        </p:nvSpPr>
        <p:spPr>
          <a:xfrm>
            <a:off x="4830772" y="3186668"/>
            <a:ext cx="1514319" cy="369332"/>
          </a:xfrm>
          <a:prstGeom prst="rect">
            <a:avLst/>
          </a:prstGeom>
        </p:spPr>
        <p:txBody>
          <a:bodyPr wrap="none">
            <a:spAutoFit/>
          </a:bodyPr>
          <a:lstStyle/>
          <a:p>
            <a:r>
              <a:rPr lang="en-US" dirty="0" smtClean="0"/>
              <a:t>18 mars, 2011</a:t>
            </a:r>
            <a:endParaRPr lang="en-US" dirty="0"/>
          </a:p>
        </p:txBody>
      </p:sp>
      <p:pic>
        <p:nvPicPr>
          <p:cNvPr id="22" name="Picture 21"/>
          <p:cNvPicPr>
            <a:picLocks noChangeAspect="1"/>
          </p:cNvPicPr>
          <p:nvPr/>
        </p:nvPicPr>
        <p:blipFill>
          <a:blip r:embed="rId7"/>
          <a:stretch>
            <a:fillRect/>
          </a:stretch>
        </p:blipFill>
        <p:spPr>
          <a:xfrm>
            <a:off x="6076771" y="4047067"/>
            <a:ext cx="1110340" cy="685798"/>
          </a:xfrm>
          <a:prstGeom prst="rect">
            <a:avLst/>
          </a:prstGeom>
        </p:spPr>
      </p:pic>
      <p:pic>
        <p:nvPicPr>
          <p:cNvPr id="23" name="Picture 22"/>
          <p:cNvPicPr>
            <a:picLocks noChangeAspect="1"/>
          </p:cNvPicPr>
          <p:nvPr/>
        </p:nvPicPr>
        <p:blipFill>
          <a:blip r:embed="rId8"/>
          <a:stretch>
            <a:fillRect/>
          </a:stretch>
        </p:blipFill>
        <p:spPr>
          <a:xfrm>
            <a:off x="7251700" y="4047067"/>
            <a:ext cx="685798" cy="685798"/>
          </a:xfrm>
          <a:prstGeom prst="rect">
            <a:avLst/>
          </a:prstGeom>
        </p:spPr>
      </p:pic>
      <p:sp>
        <p:nvSpPr>
          <p:cNvPr id="24" name="Rectangle 23"/>
          <p:cNvSpPr/>
          <p:nvPr/>
        </p:nvSpPr>
        <p:spPr>
          <a:xfrm>
            <a:off x="6802788" y="3677735"/>
            <a:ext cx="652643" cy="369332"/>
          </a:xfrm>
          <a:prstGeom prst="rect">
            <a:avLst/>
          </a:prstGeom>
        </p:spPr>
        <p:txBody>
          <a:bodyPr wrap="none">
            <a:spAutoFit/>
          </a:bodyPr>
          <a:lstStyle/>
          <a:p>
            <a:r>
              <a:rPr lang="en-US" dirty="0" smtClean="0"/>
              <a:t>2012</a:t>
            </a:r>
            <a:endParaRPr lang="en-US" dirty="0"/>
          </a:p>
        </p:txBody>
      </p:sp>
      <p:sp>
        <p:nvSpPr>
          <p:cNvPr id="25" name="TextBox 24"/>
          <p:cNvSpPr txBox="1"/>
          <p:nvPr/>
        </p:nvSpPr>
        <p:spPr>
          <a:xfrm>
            <a:off x="6289018" y="5002628"/>
            <a:ext cx="1153306" cy="646331"/>
          </a:xfrm>
          <a:prstGeom prst="rect">
            <a:avLst/>
          </a:prstGeom>
          <a:noFill/>
        </p:spPr>
        <p:txBody>
          <a:bodyPr wrap="none" rtlCol="0">
            <a:spAutoFit/>
          </a:bodyPr>
          <a:lstStyle/>
          <a:p>
            <a:r>
              <a:rPr lang="en-US" dirty="0" err="1"/>
              <a:t>entreprise</a:t>
            </a:r>
            <a:r>
              <a:rPr lang="en-US" dirty="0"/>
              <a:t> </a:t>
            </a:r>
            <a:endParaRPr lang="en-US" dirty="0" smtClean="0"/>
          </a:p>
          <a:p>
            <a:r>
              <a:rPr lang="en-US" dirty="0"/>
              <a:t>e</a:t>
            </a:r>
            <a:r>
              <a:rPr lang="en-US" dirty="0" smtClean="0"/>
              <a:t>t </a:t>
            </a:r>
            <a:r>
              <a:rPr lang="en-US" dirty="0" err="1" smtClean="0"/>
              <a:t>DevOps</a:t>
            </a:r>
            <a:endParaRPr lang="en-US" dirty="0"/>
          </a:p>
        </p:txBody>
      </p:sp>
    </p:spTree>
    <p:extLst>
      <p:ext uri="{BB962C8B-B14F-4D97-AF65-F5344CB8AC3E}">
        <p14:creationId xmlns:p14="http://schemas.microsoft.com/office/powerpoint/2010/main" val="4003344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p:cNvPicPr>
            <a:picLocks noChangeAspect="1"/>
          </p:cNvPicPr>
          <p:nvPr/>
        </p:nvPicPr>
        <p:blipFill>
          <a:blip r:embed="rId4"/>
          <a:stretch>
            <a:fillRect/>
          </a:stretch>
        </p:blipFill>
        <p:spPr>
          <a:xfrm>
            <a:off x="4648994" y="2340031"/>
            <a:ext cx="3522988" cy="1638350"/>
          </a:xfrm>
          <a:prstGeom prst="rect">
            <a:avLst/>
          </a:prstGeom>
        </p:spPr>
      </p:pic>
      <p:pic>
        <p:nvPicPr>
          <p:cNvPr id="51" name="Picture 50" descr="Screen Shot 2013-06-10 at 9.34.05 PM.png"/>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509285" y="1065231"/>
            <a:ext cx="2622028" cy="929797"/>
          </a:xfrm>
          <a:prstGeom prst="rect">
            <a:avLst/>
          </a:prstGeom>
        </p:spPr>
      </p:pic>
      <p:pic>
        <p:nvPicPr>
          <p:cNvPr id="52" name="Picture 51"/>
          <p:cNvPicPr>
            <a:picLocks noChangeAspect="1"/>
          </p:cNvPicPr>
          <p:nvPr/>
        </p:nvPicPr>
        <p:blipFill>
          <a:blip r:embed="rId6"/>
          <a:stretch>
            <a:fillRect/>
          </a:stretch>
        </p:blipFill>
        <p:spPr>
          <a:xfrm>
            <a:off x="2637711" y="114121"/>
            <a:ext cx="1761364" cy="738636"/>
          </a:xfrm>
          <a:prstGeom prst="rect">
            <a:avLst/>
          </a:prstGeom>
        </p:spPr>
      </p:pic>
      <p:pic>
        <p:nvPicPr>
          <p:cNvPr id="53" name="Picture 52"/>
          <p:cNvPicPr>
            <a:picLocks noChangeAspect="1"/>
          </p:cNvPicPr>
          <p:nvPr/>
        </p:nvPicPr>
        <p:blipFill>
          <a:blip r:embed="rId7"/>
          <a:stretch>
            <a:fillRect/>
          </a:stretch>
        </p:blipFill>
        <p:spPr>
          <a:xfrm>
            <a:off x="4616154" y="114120"/>
            <a:ext cx="3548577" cy="728177"/>
          </a:xfrm>
          <a:prstGeom prst="rect">
            <a:avLst/>
          </a:prstGeom>
        </p:spPr>
      </p:pic>
      <p:pic>
        <p:nvPicPr>
          <p:cNvPr id="54" name="Picture 53"/>
          <p:cNvPicPr>
            <a:picLocks noChangeAspect="1"/>
          </p:cNvPicPr>
          <p:nvPr/>
        </p:nvPicPr>
        <p:blipFill>
          <a:blip r:embed="rId8"/>
          <a:stretch>
            <a:fillRect/>
          </a:stretch>
        </p:blipFill>
        <p:spPr>
          <a:xfrm>
            <a:off x="441457" y="858092"/>
            <a:ext cx="1928454" cy="1463299"/>
          </a:xfrm>
          <a:prstGeom prst="rect">
            <a:avLst/>
          </a:prstGeom>
        </p:spPr>
      </p:pic>
      <p:pic>
        <p:nvPicPr>
          <p:cNvPr id="55" name="Picture 54"/>
          <p:cNvPicPr>
            <a:picLocks noChangeAspect="1"/>
          </p:cNvPicPr>
          <p:nvPr/>
        </p:nvPicPr>
        <p:blipFill>
          <a:blip r:embed="rId9"/>
          <a:stretch>
            <a:fillRect/>
          </a:stretch>
        </p:blipFill>
        <p:spPr>
          <a:xfrm>
            <a:off x="554615" y="5708953"/>
            <a:ext cx="1300859" cy="692124"/>
          </a:xfrm>
          <a:prstGeom prst="rect">
            <a:avLst/>
          </a:prstGeom>
        </p:spPr>
      </p:pic>
      <p:pic>
        <p:nvPicPr>
          <p:cNvPr id="56" name="Picture 55"/>
          <p:cNvPicPr>
            <a:picLocks noChangeAspect="1"/>
          </p:cNvPicPr>
          <p:nvPr/>
        </p:nvPicPr>
        <p:blipFill>
          <a:blip r:embed="rId10"/>
          <a:stretch>
            <a:fillRect/>
          </a:stretch>
        </p:blipFill>
        <p:spPr>
          <a:xfrm>
            <a:off x="4048797" y="4161589"/>
            <a:ext cx="2191400" cy="788904"/>
          </a:xfrm>
          <a:prstGeom prst="rect">
            <a:avLst/>
          </a:prstGeom>
        </p:spPr>
      </p:pic>
      <p:pic>
        <p:nvPicPr>
          <p:cNvPr id="57" name="Picture 56"/>
          <p:cNvPicPr>
            <a:picLocks noChangeAspect="1"/>
          </p:cNvPicPr>
          <p:nvPr/>
        </p:nvPicPr>
        <p:blipFill>
          <a:blip r:embed="rId11"/>
          <a:stretch>
            <a:fillRect/>
          </a:stretch>
        </p:blipFill>
        <p:spPr>
          <a:xfrm>
            <a:off x="4106449" y="5139788"/>
            <a:ext cx="2133748" cy="673147"/>
          </a:xfrm>
          <a:prstGeom prst="rect">
            <a:avLst/>
          </a:prstGeom>
        </p:spPr>
      </p:pic>
      <p:pic>
        <p:nvPicPr>
          <p:cNvPr id="58" name="Picture 57"/>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2461442" y="1065231"/>
            <a:ext cx="2088625" cy="1390563"/>
          </a:xfrm>
          <a:prstGeom prst="rect">
            <a:avLst/>
          </a:prstGeom>
        </p:spPr>
      </p:pic>
      <p:pic>
        <p:nvPicPr>
          <p:cNvPr id="59" name="Picture 58"/>
          <p:cNvPicPr>
            <a:picLocks noChangeAspect="1"/>
          </p:cNvPicPr>
          <p:nvPr/>
        </p:nvPicPr>
        <p:blipFill>
          <a:blip r:embed="rId13"/>
          <a:stretch>
            <a:fillRect/>
          </a:stretch>
        </p:blipFill>
        <p:spPr>
          <a:xfrm>
            <a:off x="6930758" y="5708953"/>
            <a:ext cx="1241224" cy="930918"/>
          </a:xfrm>
          <a:prstGeom prst="rect">
            <a:avLst/>
          </a:prstGeom>
        </p:spPr>
      </p:pic>
      <p:pic>
        <p:nvPicPr>
          <p:cNvPr id="60" name="Picture 59"/>
          <p:cNvPicPr>
            <a:picLocks noChangeAspect="1"/>
          </p:cNvPicPr>
          <p:nvPr/>
        </p:nvPicPr>
        <p:blipFill>
          <a:blip r:embed="rId14"/>
          <a:stretch>
            <a:fillRect/>
          </a:stretch>
        </p:blipFill>
        <p:spPr>
          <a:xfrm>
            <a:off x="2066845" y="2542766"/>
            <a:ext cx="2717800" cy="914400"/>
          </a:xfrm>
          <a:prstGeom prst="rect">
            <a:avLst/>
          </a:prstGeom>
        </p:spPr>
      </p:pic>
      <p:pic>
        <p:nvPicPr>
          <p:cNvPr id="61" name="Picture 60"/>
          <p:cNvPicPr>
            <a:picLocks noChangeAspect="1"/>
          </p:cNvPicPr>
          <p:nvPr/>
        </p:nvPicPr>
        <p:blipFill>
          <a:blip r:embed="rId15"/>
          <a:stretch>
            <a:fillRect/>
          </a:stretch>
        </p:blipFill>
        <p:spPr>
          <a:xfrm>
            <a:off x="6674142" y="4161589"/>
            <a:ext cx="1183797" cy="1312324"/>
          </a:xfrm>
          <a:prstGeom prst="rect">
            <a:avLst/>
          </a:prstGeom>
        </p:spPr>
      </p:pic>
      <p:pic>
        <p:nvPicPr>
          <p:cNvPr id="62" name="Picture 61"/>
          <p:cNvPicPr>
            <a:picLocks noChangeAspect="1"/>
          </p:cNvPicPr>
          <p:nvPr/>
        </p:nvPicPr>
        <p:blipFill>
          <a:blip r:embed="rId16"/>
          <a:stretch>
            <a:fillRect/>
          </a:stretch>
        </p:blipFill>
        <p:spPr>
          <a:xfrm>
            <a:off x="441457" y="2305596"/>
            <a:ext cx="1206584" cy="482633"/>
          </a:xfrm>
          <a:prstGeom prst="rect">
            <a:avLst/>
          </a:prstGeom>
        </p:spPr>
      </p:pic>
      <p:pic>
        <p:nvPicPr>
          <p:cNvPr id="63" name="Picture 62"/>
          <p:cNvPicPr>
            <a:picLocks noChangeAspect="1"/>
          </p:cNvPicPr>
          <p:nvPr/>
        </p:nvPicPr>
        <p:blipFill>
          <a:blip r:embed="rId17"/>
          <a:stretch>
            <a:fillRect/>
          </a:stretch>
        </p:blipFill>
        <p:spPr>
          <a:xfrm>
            <a:off x="5568301" y="2172097"/>
            <a:ext cx="2603681" cy="508035"/>
          </a:xfrm>
          <a:prstGeom prst="rect">
            <a:avLst/>
          </a:prstGeom>
        </p:spPr>
      </p:pic>
      <p:pic>
        <p:nvPicPr>
          <p:cNvPr id="64" name="Picture 63"/>
          <p:cNvPicPr>
            <a:picLocks noChangeAspect="1"/>
          </p:cNvPicPr>
          <p:nvPr/>
        </p:nvPicPr>
        <p:blipFill>
          <a:blip r:embed="rId18"/>
          <a:stretch>
            <a:fillRect/>
          </a:stretch>
        </p:blipFill>
        <p:spPr>
          <a:xfrm>
            <a:off x="198197" y="147275"/>
            <a:ext cx="2372678" cy="785438"/>
          </a:xfrm>
          <a:prstGeom prst="rect">
            <a:avLst/>
          </a:prstGeom>
        </p:spPr>
      </p:pic>
      <p:pic>
        <p:nvPicPr>
          <p:cNvPr id="65" name="Picture 64"/>
          <p:cNvPicPr>
            <a:picLocks noChangeAspect="1"/>
          </p:cNvPicPr>
          <p:nvPr/>
        </p:nvPicPr>
        <p:blipFill>
          <a:blip r:embed="rId19"/>
          <a:stretch>
            <a:fillRect/>
          </a:stretch>
        </p:blipFill>
        <p:spPr>
          <a:xfrm>
            <a:off x="441457" y="4297053"/>
            <a:ext cx="3391135" cy="927164"/>
          </a:xfrm>
          <a:prstGeom prst="rect">
            <a:avLst/>
          </a:prstGeom>
        </p:spPr>
      </p:pic>
      <p:pic>
        <p:nvPicPr>
          <p:cNvPr id="66" name="Picture 65"/>
          <p:cNvPicPr>
            <a:picLocks noChangeAspect="1"/>
          </p:cNvPicPr>
          <p:nvPr/>
        </p:nvPicPr>
        <p:blipFill>
          <a:blip r:embed="rId20"/>
          <a:stretch>
            <a:fillRect/>
          </a:stretch>
        </p:blipFill>
        <p:spPr>
          <a:xfrm>
            <a:off x="1985549" y="5283442"/>
            <a:ext cx="2120900" cy="609600"/>
          </a:xfrm>
          <a:prstGeom prst="rect">
            <a:avLst/>
          </a:prstGeom>
        </p:spPr>
      </p:pic>
      <p:pic>
        <p:nvPicPr>
          <p:cNvPr id="67" name="Picture 66"/>
          <p:cNvPicPr>
            <a:picLocks noChangeAspect="1"/>
          </p:cNvPicPr>
          <p:nvPr/>
        </p:nvPicPr>
        <p:blipFill>
          <a:blip r:embed="rId21"/>
          <a:stretch>
            <a:fillRect/>
          </a:stretch>
        </p:blipFill>
        <p:spPr>
          <a:xfrm>
            <a:off x="2085509" y="6007058"/>
            <a:ext cx="2806895" cy="584241"/>
          </a:xfrm>
          <a:prstGeom prst="rect">
            <a:avLst/>
          </a:prstGeom>
        </p:spPr>
      </p:pic>
      <p:pic>
        <p:nvPicPr>
          <p:cNvPr id="68" name="Picture 67"/>
          <p:cNvPicPr>
            <a:picLocks noChangeAspect="1"/>
          </p:cNvPicPr>
          <p:nvPr/>
        </p:nvPicPr>
        <p:blipFill>
          <a:blip r:embed="rId22"/>
          <a:stretch>
            <a:fillRect/>
          </a:stretch>
        </p:blipFill>
        <p:spPr>
          <a:xfrm>
            <a:off x="441457" y="3508507"/>
            <a:ext cx="2403343" cy="653082"/>
          </a:xfrm>
          <a:prstGeom prst="rect">
            <a:avLst/>
          </a:prstGeom>
        </p:spPr>
      </p:pic>
      <p:sp>
        <p:nvSpPr>
          <p:cNvPr id="3" name="Date Placeholder 2"/>
          <p:cNvSpPr>
            <a:spLocks noGrp="1"/>
          </p:cNvSpPr>
          <p:nvPr>
            <p:ph type="dt" sz="half" idx="10"/>
          </p:nvPr>
        </p:nvSpPr>
        <p:spPr/>
        <p:txBody>
          <a:bodyPr/>
          <a:lstStyle/>
          <a:p>
            <a:r>
              <a:rPr lang="en-CA" smtClean="0"/>
              <a:t>2013-06-19</a:t>
            </a:r>
            <a:endParaRPr lang="en-US"/>
          </a:p>
        </p:txBody>
      </p:sp>
      <p:sp>
        <p:nvSpPr>
          <p:cNvPr id="4" name="Slide Number Placeholder 3"/>
          <p:cNvSpPr>
            <a:spLocks noGrp="1"/>
          </p:cNvSpPr>
          <p:nvPr>
            <p:ph type="sldNum" sz="quarter" idx="12"/>
          </p:nvPr>
        </p:nvSpPr>
        <p:spPr/>
        <p:txBody>
          <a:bodyPr/>
          <a:lstStyle/>
          <a:p>
            <a:fld id="{6E2D2B3B-882E-40F3-A32F-6DD516915044}" type="slidenum">
              <a:rPr lang="en-US" smtClean="0"/>
              <a:pPr/>
              <a:t>12</a:t>
            </a:fld>
            <a:endParaRPr lang="en-US"/>
          </a:p>
        </p:txBody>
      </p:sp>
      <p:pic>
        <p:nvPicPr>
          <p:cNvPr id="5" name="Picture 4"/>
          <p:cNvPicPr>
            <a:picLocks noChangeAspect="1"/>
          </p:cNvPicPr>
          <p:nvPr/>
        </p:nvPicPr>
        <p:blipFill>
          <a:blip r:embed="rId23"/>
          <a:stretch>
            <a:fillRect/>
          </a:stretch>
        </p:blipFill>
        <p:spPr>
          <a:xfrm>
            <a:off x="5088582" y="5939692"/>
            <a:ext cx="1718732" cy="651607"/>
          </a:xfrm>
          <a:prstGeom prst="rect">
            <a:avLst/>
          </a:prstGeom>
        </p:spPr>
      </p:pic>
      <p:pic>
        <p:nvPicPr>
          <p:cNvPr id="2" name="Picture 1"/>
          <p:cNvPicPr>
            <a:picLocks noChangeAspect="1"/>
          </p:cNvPicPr>
          <p:nvPr/>
        </p:nvPicPr>
        <p:blipFill>
          <a:blip r:embed="rId24"/>
          <a:stretch>
            <a:fillRect/>
          </a:stretch>
        </p:blipFill>
        <p:spPr>
          <a:xfrm>
            <a:off x="207549" y="2788229"/>
            <a:ext cx="1778000" cy="622300"/>
          </a:xfrm>
          <a:prstGeom prst="rect">
            <a:avLst/>
          </a:prstGeom>
        </p:spPr>
      </p:pic>
    </p:spTree>
    <p:custDataLst>
      <p:tags r:id="rId1"/>
    </p:custDataLst>
    <p:extLst>
      <p:ext uri="{BB962C8B-B14F-4D97-AF65-F5344CB8AC3E}">
        <p14:creationId xmlns:p14="http://schemas.microsoft.com/office/powerpoint/2010/main" val="3116317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50"/>
                                        </p:tgtEl>
                                        <p:attrNameLst>
                                          <p:attrName>style.visibility</p:attrName>
                                        </p:attrNameLst>
                                      </p:cBhvr>
                                      <p:to>
                                        <p:strVal val="visible"/>
                                      </p:to>
                                    </p:set>
                                    <p:animEffect transition="in" filter="dissolve">
                                      <p:cBhvr>
                                        <p:cTn id="11" dur="500"/>
                                        <p:tgtEl>
                                          <p:spTgt spid="50"/>
                                        </p:tgtEl>
                                      </p:cBhvr>
                                    </p:animEffect>
                                  </p:childTnLst>
                                </p:cTn>
                              </p:par>
                              <p:par>
                                <p:cTn id="12" presetID="9" presetClass="entr" presetSubtype="0" fill="hold" nodeType="withEffect">
                                  <p:stCondLst>
                                    <p:cond delay="0"/>
                                  </p:stCondLst>
                                  <p:childTnLst>
                                    <p:set>
                                      <p:cBhvr>
                                        <p:cTn id="13" dur="1" fill="hold">
                                          <p:stCondLst>
                                            <p:cond delay="0"/>
                                          </p:stCondLst>
                                        </p:cTn>
                                        <p:tgtEl>
                                          <p:spTgt spid="51"/>
                                        </p:tgtEl>
                                        <p:attrNameLst>
                                          <p:attrName>style.visibility</p:attrName>
                                        </p:attrNameLst>
                                      </p:cBhvr>
                                      <p:to>
                                        <p:strVal val="visible"/>
                                      </p:to>
                                    </p:set>
                                    <p:animEffect transition="in" filter="dissolve">
                                      <p:cBhvr>
                                        <p:cTn id="14" dur="500"/>
                                        <p:tgtEl>
                                          <p:spTgt spid="51"/>
                                        </p:tgtEl>
                                      </p:cBhvr>
                                    </p:animEffect>
                                  </p:childTnLst>
                                </p:cTn>
                              </p:par>
                              <p:par>
                                <p:cTn id="15" presetID="9" presetClass="entr" presetSubtype="0" fill="hold" nodeType="with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dissolve">
                                      <p:cBhvr>
                                        <p:cTn id="17" dur="500"/>
                                        <p:tgtEl>
                                          <p:spTgt spid="52"/>
                                        </p:tgtEl>
                                      </p:cBhvr>
                                    </p:animEffect>
                                  </p:childTnLst>
                                </p:cTn>
                              </p:par>
                              <p:par>
                                <p:cTn id="18" presetID="9" presetClass="entr" presetSubtype="0" fill="hold" nodeType="withEffect">
                                  <p:stCondLst>
                                    <p:cond delay="0"/>
                                  </p:stCondLst>
                                  <p:childTnLst>
                                    <p:set>
                                      <p:cBhvr>
                                        <p:cTn id="19" dur="1" fill="hold">
                                          <p:stCondLst>
                                            <p:cond delay="0"/>
                                          </p:stCondLst>
                                        </p:cTn>
                                        <p:tgtEl>
                                          <p:spTgt spid="53"/>
                                        </p:tgtEl>
                                        <p:attrNameLst>
                                          <p:attrName>style.visibility</p:attrName>
                                        </p:attrNameLst>
                                      </p:cBhvr>
                                      <p:to>
                                        <p:strVal val="visible"/>
                                      </p:to>
                                    </p:set>
                                    <p:animEffect transition="in" filter="dissolve">
                                      <p:cBhvr>
                                        <p:cTn id="20" dur="500"/>
                                        <p:tgtEl>
                                          <p:spTgt spid="53"/>
                                        </p:tgtEl>
                                      </p:cBhvr>
                                    </p:animEffect>
                                  </p:childTnLst>
                                </p:cTn>
                              </p:par>
                              <p:par>
                                <p:cTn id="21" presetID="9" presetClass="entr" presetSubtype="0" fill="hold" nodeType="withEffect">
                                  <p:stCondLst>
                                    <p:cond delay="0"/>
                                  </p:stCondLst>
                                  <p:childTnLst>
                                    <p:set>
                                      <p:cBhvr>
                                        <p:cTn id="22" dur="1" fill="hold">
                                          <p:stCondLst>
                                            <p:cond delay="0"/>
                                          </p:stCondLst>
                                        </p:cTn>
                                        <p:tgtEl>
                                          <p:spTgt spid="55"/>
                                        </p:tgtEl>
                                        <p:attrNameLst>
                                          <p:attrName>style.visibility</p:attrName>
                                        </p:attrNameLst>
                                      </p:cBhvr>
                                      <p:to>
                                        <p:strVal val="visible"/>
                                      </p:to>
                                    </p:set>
                                    <p:animEffect transition="in" filter="dissolve">
                                      <p:cBhvr>
                                        <p:cTn id="23" dur="500"/>
                                        <p:tgtEl>
                                          <p:spTgt spid="55"/>
                                        </p:tgtEl>
                                      </p:cBhvr>
                                    </p:animEffect>
                                  </p:childTnLst>
                                </p:cTn>
                              </p:par>
                              <p:par>
                                <p:cTn id="24" presetID="9" presetClass="entr" presetSubtype="0" fill="hold" nodeType="withEffect">
                                  <p:stCondLst>
                                    <p:cond delay="0"/>
                                  </p:stCondLst>
                                  <p:childTnLst>
                                    <p:set>
                                      <p:cBhvr>
                                        <p:cTn id="25" dur="1" fill="hold">
                                          <p:stCondLst>
                                            <p:cond delay="0"/>
                                          </p:stCondLst>
                                        </p:cTn>
                                        <p:tgtEl>
                                          <p:spTgt spid="56"/>
                                        </p:tgtEl>
                                        <p:attrNameLst>
                                          <p:attrName>style.visibility</p:attrName>
                                        </p:attrNameLst>
                                      </p:cBhvr>
                                      <p:to>
                                        <p:strVal val="visible"/>
                                      </p:to>
                                    </p:set>
                                    <p:animEffect transition="in" filter="dissolve">
                                      <p:cBhvr>
                                        <p:cTn id="26" dur="500"/>
                                        <p:tgtEl>
                                          <p:spTgt spid="56"/>
                                        </p:tgtEl>
                                      </p:cBhvr>
                                    </p:animEffect>
                                  </p:childTnLst>
                                </p:cTn>
                              </p:par>
                              <p:par>
                                <p:cTn id="27" presetID="9" presetClass="entr" presetSubtype="0" fill="hold" nodeType="withEffect">
                                  <p:stCondLst>
                                    <p:cond delay="0"/>
                                  </p:stCondLst>
                                  <p:childTnLst>
                                    <p:set>
                                      <p:cBhvr>
                                        <p:cTn id="28" dur="1" fill="hold">
                                          <p:stCondLst>
                                            <p:cond delay="0"/>
                                          </p:stCondLst>
                                        </p:cTn>
                                        <p:tgtEl>
                                          <p:spTgt spid="57"/>
                                        </p:tgtEl>
                                        <p:attrNameLst>
                                          <p:attrName>style.visibility</p:attrName>
                                        </p:attrNameLst>
                                      </p:cBhvr>
                                      <p:to>
                                        <p:strVal val="visible"/>
                                      </p:to>
                                    </p:set>
                                    <p:animEffect transition="in" filter="dissolve">
                                      <p:cBhvr>
                                        <p:cTn id="29" dur="500"/>
                                        <p:tgtEl>
                                          <p:spTgt spid="57"/>
                                        </p:tgtEl>
                                      </p:cBhvr>
                                    </p:animEffect>
                                  </p:childTnLst>
                                </p:cTn>
                              </p:par>
                              <p:par>
                                <p:cTn id="30" presetID="9" presetClass="entr" presetSubtype="0" fill="hold" nodeType="with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dissolve">
                                      <p:cBhvr>
                                        <p:cTn id="32" dur="500"/>
                                        <p:tgtEl>
                                          <p:spTgt spid="58"/>
                                        </p:tgtEl>
                                      </p:cBhvr>
                                    </p:animEffect>
                                  </p:childTnLst>
                                </p:cTn>
                              </p:par>
                              <p:par>
                                <p:cTn id="33" presetID="9" presetClass="entr" presetSubtype="0" fill="hold" nodeType="withEffect">
                                  <p:stCondLst>
                                    <p:cond delay="0"/>
                                  </p:stCondLst>
                                  <p:childTnLst>
                                    <p:set>
                                      <p:cBhvr>
                                        <p:cTn id="34" dur="1" fill="hold">
                                          <p:stCondLst>
                                            <p:cond delay="0"/>
                                          </p:stCondLst>
                                        </p:cTn>
                                        <p:tgtEl>
                                          <p:spTgt spid="59"/>
                                        </p:tgtEl>
                                        <p:attrNameLst>
                                          <p:attrName>style.visibility</p:attrName>
                                        </p:attrNameLst>
                                      </p:cBhvr>
                                      <p:to>
                                        <p:strVal val="visible"/>
                                      </p:to>
                                    </p:set>
                                    <p:animEffect transition="in" filter="dissolve">
                                      <p:cBhvr>
                                        <p:cTn id="35" dur="500"/>
                                        <p:tgtEl>
                                          <p:spTgt spid="59"/>
                                        </p:tgtEl>
                                      </p:cBhvr>
                                    </p:animEffect>
                                  </p:childTnLst>
                                </p:cTn>
                              </p:par>
                              <p:par>
                                <p:cTn id="36" presetID="9" presetClass="entr" presetSubtype="0" fill="hold" nodeType="withEffect">
                                  <p:stCondLst>
                                    <p:cond delay="0"/>
                                  </p:stCondLst>
                                  <p:childTnLst>
                                    <p:set>
                                      <p:cBhvr>
                                        <p:cTn id="37" dur="1" fill="hold">
                                          <p:stCondLst>
                                            <p:cond delay="0"/>
                                          </p:stCondLst>
                                        </p:cTn>
                                        <p:tgtEl>
                                          <p:spTgt spid="60"/>
                                        </p:tgtEl>
                                        <p:attrNameLst>
                                          <p:attrName>style.visibility</p:attrName>
                                        </p:attrNameLst>
                                      </p:cBhvr>
                                      <p:to>
                                        <p:strVal val="visible"/>
                                      </p:to>
                                    </p:set>
                                    <p:animEffect transition="in" filter="dissolve">
                                      <p:cBhvr>
                                        <p:cTn id="38" dur="500"/>
                                        <p:tgtEl>
                                          <p:spTgt spid="60"/>
                                        </p:tgtEl>
                                      </p:cBhvr>
                                    </p:animEffect>
                                  </p:childTnLst>
                                </p:cTn>
                              </p:par>
                              <p:par>
                                <p:cTn id="39" presetID="9" presetClass="entr" presetSubtype="0" fill="hold" nodeType="withEffect">
                                  <p:stCondLst>
                                    <p:cond delay="0"/>
                                  </p:stCondLst>
                                  <p:childTnLst>
                                    <p:set>
                                      <p:cBhvr>
                                        <p:cTn id="40" dur="1" fill="hold">
                                          <p:stCondLst>
                                            <p:cond delay="0"/>
                                          </p:stCondLst>
                                        </p:cTn>
                                        <p:tgtEl>
                                          <p:spTgt spid="61"/>
                                        </p:tgtEl>
                                        <p:attrNameLst>
                                          <p:attrName>style.visibility</p:attrName>
                                        </p:attrNameLst>
                                      </p:cBhvr>
                                      <p:to>
                                        <p:strVal val="visible"/>
                                      </p:to>
                                    </p:set>
                                    <p:animEffect transition="in" filter="dissolve">
                                      <p:cBhvr>
                                        <p:cTn id="41" dur="500"/>
                                        <p:tgtEl>
                                          <p:spTgt spid="61"/>
                                        </p:tgtEl>
                                      </p:cBhvr>
                                    </p:animEffect>
                                  </p:childTnLst>
                                </p:cTn>
                              </p:par>
                              <p:par>
                                <p:cTn id="42" presetID="9" presetClass="entr" presetSubtype="0" fill="hold" nodeType="withEffect">
                                  <p:stCondLst>
                                    <p:cond delay="0"/>
                                  </p:stCondLst>
                                  <p:childTnLst>
                                    <p:set>
                                      <p:cBhvr>
                                        <p:cTn id="43" dur="1" fill="hold">
                                          <p:stCondLst>
                                            <p:cond delay="0"/>
                                          </p:stCondLst>
                                        </p:cTn>
                                        <p:tgtEl>
                                          <p:spTgt spid="62"/>
                                        </p:tgtEl>
                                        <p:attrNameLst>
                                          <p:attrName>style.visibility</p:attrName>
                                        </p:attrNameLst>
                                      </p:cBhvr>
                                      <p:to>
                                        <p:strVal val="visible"/>
                                      </p:to>
                                    </p:set>
                                    <p:animEffect transition="in" filter="dissolve">
                                      <p:cBhvr>
                                        <p:cTn id="44" dur="500"/>
                                        <p:tgtEl>
                                          <p:spTgt spid="62"/>
                                        </p:tgtEl>
                                      </p:cBhvr>
                                    </p:animEffect>
                                  </p:childTnLst>
                                </p:cTn>
                              </p:par>
                              <p:par>
                                <p:cTn id="45" presetID="9" presetClass="entr" presetSubtype="0" fill="hold" nodeType="withEffect">
                                  <p:stCondLst>
                                    <p:cond delay="0"/>
                                  </p:stCondLst>
                                  <p:childTnLst>
                                    <p:set>
                                      <p:cBhvr>
                                        <p:cTn id="46" dur="1" fill="hold">
                                          <p:stCondLst>
                                            <p:cond delay="0"/>
                                          </p:stCondLst>
                                        </p:cTn>
                                        <p:tgtEl>
                                          <p:spTgt spid="63"/>
                                        </p:tgtEl>
                                        <p:attrNameLst>
                                          <p:attrName>style.visibility</p:attrName>
                                        </p:attrNameLst>
                                      </p:cBhvr>
                                      <p:to>
                                        <p:strVal val="visible"/>
                                      </p:to>
                                    </p:set>
                                    <p:animEffect transition="in" filter="dissolve">
                                      <p:cBhvr>
                                        <p:cTn id="47" dur="500"/>
                                        <p:tgtEl>
                                          <p:spTgt spid="63"/>
                                        </p:tgtEl>
                                      </p:cBhvr>
                                    </p:animEffect>
                                  </p:childTnLst>
                                </p:cTn>
                              </p:par>
                              <p:par>
                                <p:cTn id="48" presetID="9" presetClass="entr" presetSubtype="0" fill="hold" nodeType="withEffect">
                                  <p:stCondLst>
                                    <p:cond delay="0"/>
                                  </p:stCondLst>
                                  <p:childTnLst>
                                    <p:set>
                                      <p:cBhvr>
                                        <p:cTn id="49" dur="1" fill="hold">
                                          <p:stCondLst>
                                            <p:cond delay="0"/>
                                          </p:stCondLst>
                                        </p:cTn>
                                        <p:tgtEl>
                                          <p:spTgt spid="64"/>
                                        </p:tgtEl>
                                        <p:attrNameLst>
                                          <p:attrName>style.visibility</p:attrName>
                                        </p:attrNameLst>
                                      </p:cBhvr>
                                      <p:to>
                                        <p:strVal val="visible"/>
                                      </p:to>
                                    </p:set>
                                    <p:animEffect transition="in" filter="dissolve">
                                      <p:cBhvr>
                                        <p:cTn id="50" dur="500"/>
                                        <p:tgtEl>
                                          <p:spTgt spid="64"/>
                                        </p:tgtEl>
                                      </p:cBhvr>
                                    </p:animEffect>
                                  </p:childTnLst>
                                </p:cTn>
                              </p:par>
                              <p:par>
                                <p:cTn id="51" presetID="9" presetClass="entr" presetSubtype="0" fill="hold" nodeType="withEffect">
                                  <p:stCondLst>
                                    <p:cond delay="0"/>
                                  </p:stCondLst>
                                  <p:childTnLst>
                                    <p:set>
                                      <p:cBhvr>
                                        <p:cTn id="52" dur="1" fill="hold">
                                          <p:stCondLst>
                                            <p:cond delay="0"/>
                                          </p:stCondLst>
                                        </p:cTn>
                                        <p:tgtEl>
                                          <p:spTgt spid="65"/>
                                        </p:tgtEl>
                                        <p:attrNameLst>
                                          <p:attrName>style.visibility</p:attrName>
                                        </p:attrNameLst>
                                      </p:cBhvr>
                                      <p:to>
                                        <p:strVal val="visible"/>
                                      </p:to>
                                    </p:set>
                                    <p:animEffect transition="in" filter="dissolve">
                                      <p:cBhvr>
                                        <p:cTn id="53" dur="500"/>
                                        <p:tgtEl>
                                          <p:spTgt spid="65"/>
                                        </p:tgtEl>
                                      </p:cBhvr>
                                    </p:animEffect>
                                  </p:childTnLst>
                                </p:cTn>
                              </p:par>
                              <p:par>
                                <p:cTn id="54" presetID="9" presetClass="entr" presetSubtype="0" fill="hold" nodeType="withEffect">
                                  <p:stCondLst>
                                    <p:cond delay="0"/>
                                  </p:stCondLst>
                                  <p:childTnLst>
                                    <p:set>
                                      <p:cBhvr>
                                        <p:cTn id="55" dur="1" fill="hold">
                                          <p:stCondLst>
                                            <p:cond delay="0"/>
                                          </p:stCondLst>
                                        </p:cTn>
                                        <p:tgtEl>
                                          <p:spTgt spid="66"/>
                                        </p:tgtEl>
                                        <p:attrNameLst>
                                          <p:attrName>style.visibility</p:attrName>
                                        </p:attrNameLst>
                                      </p:cBhvr>
                                      <p:to>
                                        <p:strVal val="visible"/>
                                      </p:to>
                                    </p:set>
                                    <p:animEffect transition="in" filter="dissolve">
                                      <p:cBhvr>
                                        <p:cTn id="56" dur="500"/>
                                        <p:tgtEl>
                                          <p:spTgt spid="66"/>
                                        </p:tgtEl>
                                      </p:cBhvr>
                                    </p:animEffect>
                                  </p:childTnLst>
                                </p:cTn>
                              </p:par>
                              <p:par>
                                <p:cTn id="57" presetID="9" presetClass="entr" presetSubtype="0" fill="hold" nodeType="withEffect">
                                  <p:stCondLst>
                                    <p:cond delay="0"/>
                                  </p:stCondLst>
                                  <p:childTnLst>
                                    <p:set>
                                      <p:cBhvr>
                                        <p:cTn id="58" dur="1" fill="hold">
                                          <p:stCondLst>
                                            <p:cond delay="0"/>
                                          </p:stCondLst>
                                        </p:cTn>
                                        <p:tgtEl>
                                          <p:spTgt spid="67"/>
                                        </p:tgtEl>
                                        <p:attrNameLst>
                                          <p:attrName>style.visibility</p:attrName>
                                        </p:attrNameLst>
                                      </p:cBhvr>
                                      <p:to>
                                        <p:strVal val="visible"/>
                                      </p:to>
                                    </p:set>
                                    <p:animEffect transition="in" filter="dissolve">
                                      <p:cBhvr>
                                        <p:cTn id="59" dur="500"/>
                                        <p:tgtEl>
                                          <p:spTgt spid="67"/>
                                        </p:tgtEl>
                                      </p:cBhvr>
                                    </p:animEffect>
                                  </p:childTnLst>
                                </p:cTn>
                              </p:par>
                              <p:par>
                                <p:cTn id="60" presetID="9" presetClass="entr" presetSubtype="0" fill="hold" nodeType="withEffect">
                                  <p:stCondLst>
                                    <p:cond delay="0"/>
                                  </p:stCondLst>
                                  <p:childTnLst>
                                    <p:set>
                                      <p:cBhvr>
                                        <p:cTn id="61" dur="1" fill="hold">
                                          <p:stCondLst>
                                            <p:cond delay="0"/>
                                          </p:stCondLst>
                                        </p:cTn>
                                        <p:tgtEl>
                                          <p:spTgt spid="68"/>
                                        </p:tgtEl>
                                        <p:attrNameLst>
                                          <p:attrName>style.visibility</p:attrName>
                                        </p:attrNameLst>
                                      </p:cBhvr>
                                      <p:to>
                                        <p:strVal val="visible"/>
                                      </p:to>
                                    </p:set>
                                    <p:animEffect transition="in" filter="dissolve">
                                      <p:cBhvr>
                                        <p:cTn id="62" dur="500"/>
                                        <p:tgtEl>
                                          <p:spTgt spid="68"/>
                                        </p:tgtEl>
                                      </p:cBhvr>
                                    </p:animEffect>
                                  </p:childTnLst>
                                </p:cTn>
                              </p:par>
                              <p:par>
                                <p:cTn id="63" presetID="9" presetClass="entr" presetSubtype="0" fill="hold" nodeType="withEffect">
                                  <p:stCondLst>
                                    <p:cond delay="0"/>
                                  </p:stCondLst>
                                  <p:childTnLst>
                                    <p:set>
                                      <p:cBhvr>
                                        <p:cTn id="64" dur="1" fill="hold">
                                          <p:stCondLst>
                                            <p:cond delay="0"/>
                                          </p:stCondLst>
                                        </p:cTn>
                                        <p:tgtEl>
                                          <p:spTgt spid="5"/>
                                        </p:tgtEl>
                                        <p:attrNameLst>
                                          <p:attrName>style.visibility</p:attrName>
                                        </p:attrNameLst>
                                      </p:cBhvr>
                                      <p:to>
                                        <p:strVal val="visible"/>
                                      </p:to>
                                    </p:set>
                                    <p:animEffect transition="in" filter="dissolve">
                                      <p:cBhvr>
                                        <p:cTn id="65" dur="500"/>
                                        <p:tgtEl>
                                          <p:spTgt spid="5"/>
                                        </p:tgtEl>
                                      </p:cBhvr>
                                    </p:animEffect>
                                  </p:childTnLst>
                                </p:cTn>
                              </p:par>
                              <p:par>
                                <p:cTn id="66" presetID="1" presetClass="entr" presetSubtype="0" fill="hold" nodeType="withEffect">
                                  <p:stCondLst>
                                    <p:cond delay="0"/>
                                  </p:stCondLst>
                                  <p:childTnLst>
                                    <p:set>
                                      <p:cBhvr>
                                        <p:cTn id="6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a:t>Intro </a:t>
            </a:r>
            <a:r>
              <a:rPr lang="en-US" sz="4800" dirty="0" err="1"/>
              <a:t>à</a:t>
            </a:r>
            <a:r>
              <a:rPr lang="en-US" sz="4800" dirty="0"/>
              <a:t> Chef</a:t>
            </a:r>
            <a:endParaRPr lang="en-US" dirty="0"/>
          </a:p>
        </p:txBody>
      </p:sp>
      <p:sp>
        <p:nvSpPr>
          <p:cNvPr id="5" name="Date Placeholder 4"/>
          <p:cNvSpPr>
            <a:spLocks noGrp="1"/>
          </p:cNvSpPr>
          <p:nvPr>
            <p:ph type="dt" sz="half" idx="10"/>
          </p:nvPr>
        </p:nvSpPr>
        <p:spPr/>
        <p:txBody>
          <a:bodyPr/>
          <a:lstStyle/>
          <a:p>
            <a:r>
              <a:rPr lang="en-CA" smtClean="0"/>
              <a:t>2013-06-19</a:t>
            </a:r>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13</a:t>
            </a:fld>
            <a:endParaRPr lang="en-US"/>
          </a:p>
        </p:txBody>
      </p:sp>
      <p:pic>
        <p:nvPicPr>
          <p:cNvPr id="7" name="Picture 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79271" y="2907776"/>
            <a:ext cx="723232" cy="1150943"/>
          </a:xfrm>
          <a:prstGeom prst="rect">
            <a:avLst/>
          </a:prstGeom>
        </p:spPr>
      </p:pic>
      <p:pic>
        <p:nvPicPr>
          <p:cNvPr id="8" name="Picture 7"/>
          <p:cNvPicPr>
            <a:picLocks noChangeAspect="1"/>
          </p:cNvPicPr>
          <p:nvPr/>
        </p:nvPicPr>
        <p:blipFill>
          <a:blip r:embed="rId5"/>
          <a:stretch>
            <a:fillRect/>
          </a:stretch>
        </p:blipFill>
        <p:spPr>
          <a:xfrm>
            <a:off x="745067" y="3048000"/>
            <a:ext cx="1692204" cy="1286075"/>
          </a:xfrm>
          <a:prstGeom prst="rect">
            <a:avLst/>
          </a:prstGeom>
        </p:spPr>
      </p:pic>
      <p:cxnSp>
        <p:nvCxnSpPr>
          <p:cNvPr id="10" name="Straight Arrow Connector 9"/>
          <p:cNvCxnSpPr/>
          <p:nvPr/>
        </p:nvCxnSpPr>
        <p:spPr>
          <a:xfrm>
            <a:off x="2437271" y="3488267"/>
            <a:ext cx="949396" cy="1693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pSp>
        <p:nvGrpSpPr>
          <p:cNvPr id="19" name="Group 18"/>
          <p:cNvGrpSpPr/>
          <p:nvPr/>
        </p:nvGrpSpPr>
        <p:grpSpPr>
          <a:xfrm>
            <a:off x="5875866" y="1954975"/>
            <a:ext cx="1828801" cy="662128"/>
            <a:chOff x="5875866" y="1954975"/>
            <a:chExt cx="1828801" cy="662128"/>
          </a:xfrm>
        </p:grpSpPr>
        <p:pic>
          <p:nvPicPr>
            <p:cNvPr id="12" name="Picture 11"/>
            <p:cNvPicPr>
              <a:picLocks noChangeAspect="1"/>
            </p:cNvPicPr>
            <p:nvPr/>
          </p:nvPicPr>
          <p:blipFill>
            <a:blip r:embed="rId6"/>
            <a:stretch>
              <a:fillRect/>
            </a:stretch>
          </p:blipFill>
          <p:spPr>
            <a:xfrm>
              <a:off x="6527576" y="1965393"/>
              <a:ext cx="495299" cy="651710"/>
            </a:xfrm>
            <a:prstGeom prst="rect">
              <a:avLst/>
            </a:prstGeom>
          </p:spPr>
        </p:pic>
        <p:pic>
          <p:nvPicPr>
            <p:cNvPr id="14" name="Picture 13"/>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177970" y="2033125"/>
              <a:ext cx="526697" cy="505828"/>
            </a:xfrm>
            <a:prstGeom prst="rect">
              <a:avLst/>
            </a:prstGeom>
          </p:spPr>
        </p:pic>
        <p:pic>
          <p:nvPicPr>
            <p:cNvPr id="15" name="Picture 14"/>
            <p:cNvPicPr>
              <a:picLocks noChangeAspect="1"/>
            </p:cNvPicPr>
            <p:nvPr/>
          </p:nvPicPr>
          <p:blipFill>
            <a:blip r:embed="rId8"/>
            <a:stretch>
              <a:fillRect/>
            </a:stretch>
          </p:blipFill>
          <p:spPr>
            <a:xfrm>
              <a:off x="5875866" y="1954975"/>
              <a:ext cx="651710" cy="651710"/>
            </a:xfrm>
            <a:prstGeom prst="rect">
              <a:avLst/>
            </a:prstGeom>
          </p:spPr>
        </p:pic>
      </p:grpSp>
      <p:pic>
        <p:nvPicPr>
          <p:cNvPr id="17" name="Picture 16"/>
          <p:cNvPicPr>
            <a:picLocks noChangeAspect="1"/>
          </p:cNvPicPr>
          <p:nvPr/>
        </p:nvPicPr>
        <p:blipFill>
          <a:blip r:embed="rId9"/>
          <a:stretch>
            <a:fillRect/>
          </a:stretch>
        </p:blipFill>
        <p:spPr>
          <a:xfrm>
            <a:off x="6426685" y="3682658"/>
            <a:ext cx="719991" cy="719991"/>
          </a:xfrm>
          <a:prstGeom prst="rect">
            <a:avLst/>
          </a:prstGeom>
        </p:spPr>
      </p:pic>
      <p:pic>
        <p:nvPicPr>
          <p:cNvPr id="18" name="Picture 17"/>
          <p:cNvPicPr>
            <a:picLocks noChangeAspect="1"/>
          </p:cNvPicPr>
          <p:nvPr/>
        </p:nvPicPr>
        <p:blipFill>
          <a:blip r:embed="rId10"/>
          <a:stretch>
            <a:fillRect/>
          </a:stretch>
        </p:blipFill>
        <p:spPr>
          <a:xfrm>
            <a:off x="6426685" y="4609999"/>
            <a:ext cx="719991" cy="511194"/>
          </a:xfrm>
          <a:prstGeom prst="rect">
            <a:avLst/>
          </a:prstGeom>
        </p:spPr>
      </p:pic>
      <p:pic>
        <p:nvPicPr>
          <p:cNvPr id="20" name="Picture 19"/>
          <p:cNvPicPr>
            <a:picLocks noChangeAspect="1"/>
          </p:cNvPicPr>
          <p:nvPr/>
        </p:nvPicPr>
        <p:blipFill>
          <a:blip r:embed="rId11"/>
          <a:stretch>
            <a:fillRect/>
          </a:stretch>
        </p:blipFill>
        <p:spPr>
          <a:xfrm>
            <a:off x="6426685" y="5432535"/>
            <a:ext cx="719991" cy="633592"/>
          </a:xfrm>
          <a:prstGeom prst="rect">
            <a:avLst/>
          </a:prstGeom>
        </p:spPr>
      </p:pic>
      <p:pic>
        <p:nvPicPr>
          <p:cNvPr id="21" name="Picture 20"/>
          <p:cNvPicPr>
            <a:picLocks noChangeAspect="1"/>
          </p:cNvPicPr>
          <p:nvPr/>
        </p:nvPicPr>
        <p:blipFill>
          <a:blip r:embed="rId12"/>
          <a:stretch>
            <a:fillRect/>
          </a:stretch>
        </p:blipFill>
        <p:spPr>
          <a:xfrm>
            <a:off x="6426684" y="2779407"/>
            <a:ext cx="719991" cy="774773"/>
          </a:xfrm>
          <a:prstGeom prst="rect">
            <a:avLst/>
          </a:prstGeom>
        </p:spPr>
      </p:pic>
      <p:pic>
        <p:nvPicPr>
          <p:cNvPr id="22" name="Picture 21"/>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2818961" y="3536068"/>
            <a:ext cx="763381" cy="579249"/>
          </a:xfrm>
          <a:prstGeom prst="rect">
            <a:avLst/>
          </a:prstGeom>
        </p:spPr>
      </p:pic>
      <p:cxnSp>
        <p:nvCxnSpPr>
          <p:cNvPr id="23" name="Straight Arrow Connector 22"/>
          <p:cNvCxnSpPr>
            <a:endCxn id="15" idx="1"/>
          </p:cNvCxnSpPr>
          <p:nvPr/>
        </p:nvCxnSpPr>
        <p:spPr>
          <a:xfrm flipV="1">
            <a:off x="4740204" y="2280830"/>
            <a:ext cx="1135662" cy="103986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5" name="Straight Arrow Connector 24"/>
          <p:cNvCxnSpPr/>
          <p:nvPr/>
        </p:nvCxnSpPr>
        <p:spPr>
          <a:xfrm flipV="1">
            <a:off x="4740204" y="3183467"/>
            <a:ext cx="1457396" cy="15415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7" name="Straight Arrow Connector 26"/>
          <p:cNvCxnSpPr/>
          <p:nvPr/>
        </p:nvCxnSpPr>
        <p:spPr>
          <a:xfrm>
            <a:off x="4740204" y="3337624"/>
            <a:ext cx="1457396" cy="72109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9" name="Straight Arrow Connector 28"/>
          <p:cNvCxnSpPr/>
          <p:nvPr/>
        </p:nvCxnSpPr>
        <p:spPr>
          <a:xfrm>
            <a:off x="4740204" y="3337624"/>
            <a:ext cx="1457396" cy="1556109"/>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1" name="Straight Arrow Connector 30"/>
          <p:cNvCxnSpPr/>
          <p:nvPr/>
        </p:nvCxnSpPr>
        <p:spPr>
          <a:xfrm>
            <a:off x="4740204" y="3337624"/>
            <a:ext cx="1457396" cy="243664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33" name="Picture 32"/>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79271" y="4257533"/>
            <a:ext cx="723232" cy="1150943"/>
          </a:xfrm>
          <a:prstGeom prst="rect">
            <a:avLst/>
          </a:prstGeom>
        </p:spPr>
      </p:pic>
      <p:pic>
        <p:nvPicPr>
          <p:cNvPr id="34" name="Picture 3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79271" y="1466160"/>
            <a:ext cx="723232" cy="1150943"/>
          </a:xfrm>
          <a:prstGeom prst="rect">
            <a:avLst/>
          </a:prstGeom>
        </p:spPr>
      </p:pic>
      <p:cxnSp>
        <p:nvCxnSpPr>
          <p:cNvPr id="36" name="Straight Arrow Connector 35"/>
          <p:cNvCxnSpPr/>
          <p:nvPr/>
        </p:nvCxnSpPr>
        <p:spPr>
          <a:xfrm flipV="1">
            <a:off x="2437271" y="2033125"/>
            <a:ext cx="1135662" cy="14569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8" name="Straight Arrow Connector 37"/>
          <p:cNvCxnSpPr/>
          <p:nvPr/>
        </p:nvCxnSpPr>
        <p:spPr>
          <a:xfrm>
            <a:off x="2437271" y="3505201"/>
            <a:ext cx="1135662" cy="138853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41" name="Rectangle 40"/>
          <p:cNvSpPr/>
          <p:nvPr/>
        </p:nvSpPr>
        <p:spPr>
          <a:xfrm>
            <a:off x="457200" y="4124752"/>
            <a:ext cx="2184400" cy="1200329"/>
          </a:xfrm>
          <a:prstGeom prst="rect">
            <a:avLst/>
          </a:prstGeom>
        </p:spPr>
        <p:txBody>
          <a:bodyPr wrap="square">
            <a:spAutoFit/>
          </a:bodyPr>
          <a:lstStyle/>
          <a:p>
            <a:pPr algn="ctr"/>
            <a:r>
              <a:rPr lang="en-US" dirty="0" smtClean="0"/>
              <a:t>DSL en Ruby </a:t>
            </a:r>
            <a:r>
              <a:rPr lang="en-US" dirty="0"/>
              <a:t>pour les infrastructures </a:t>
            </a:r>
            <a:r>
              <a:rPr lang="en-US" dirty="0" err="1"/>
              <a:t>comme</a:t>
            </a:r>
            <a:r>
              <a:rPr lang="en-US" dirty="0"/>
              <a:t> code </a:t>
            </a:r>
            <a:r>
              <a:rPr lang="en-US" dirty="0" smtClean="0"/>
              <a:t>(</a:t>
            </a:r>
            <a:r>
              <a:rPr lang="en-US" dirty="0" err="1" smtClean="0"/>
              <a:t>opscode.com</a:t>
            </a:r>
            <a:r>
              <a:rPr lang="en-US" dirty="0"/>
              <a:t>/</a:t>
            </a:r>
            <a:r>
              <a:rPr lang="en-US" dirty="0" smtClean="0"/>
              <a:t>chef)</a:t>
            </a:r>
            <a:endParaRPr lang="en-US" dirty="0"/>
          </a:p>
        </p:txBody>
      </p:sp>
      <p:cxnSp>
        <p:nvCxnSpPr>
          <p:cNvPr id="28" name="Straight Arrow Connector 27"/>
          <p:cNvCxnSpPr>
            <a:stCxn id="34" idx="3"/>
            <a:endCxn id="15" idx="1"/>
          </p:cNvCxnSpPr>
          <p:nvPr/>
        </p:nvCxnSpPr>
        <p:spPr>
          <a:xfrm>
            <a:off x="4502503" y="2041632"/>
            <a:ext cx="1373363" cy="23919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0" name="Straight Arrow Connector 29"/>
          <p:cNvCxnSpPr/>
          <p:nvPr/>
        </p:nvCxnSpPr>
        <p:spPr>
          <a:xfrm>
            <a:off x="4502503" y="2194032"/>
            <a:ext cx="1695097" cy="98943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5" name="Straight Arrow Connector 34"/>
          <p:cNvCxnSpPr>
            <a:stCxn id="34" idx="3"/>
          </p:cNvCxnSpPr>
          <p:nvPr/>
        </p:nvCxnSpPr>
        <p:spPr>
          <a:xfrm>
            <a:off x="4502503" y="2041632"/>
            <a:ext cx="1611064" cy="201708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7" name="Straight Arrow Connector 36"/>
          <p:cNvCxnSpPr>
            <a:stCxn id="34" idx="3"/>
          </p:cNvCxnSpPr>
          <p:nvPr/>
        </p:nvCxnSpPr>
        <p:spPr>
          <a:xfrm>
            <a:off x="4502503" y="2041632"/>
            <a:ext cx="1695097" cy="285210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9" name="Straight Arrow Connector 38"/>
          <p:cNvCxnSpPr>
            <a:stCxn id="34" idx="3"/>
          </p:cNvCxnSpPr>
          <p:nvPr/>
        </p:nvCxnSpPr>
        <p:spPr>
          <a:xfrm>
            <a:off x="4502503" y="2041632"/>
            <a:ext cx="1611064" cy="360732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2" name="Straight Arrow Connector 41"/>
          <p:cNvCxnSpPr>
            <a:stCxn id="33" idx="3"/>
            <a:endCxn id="15" idx="1"/>
          </p:cNvCxnSpPr>
          <p:nvPr/>
        </p:nvCxnSpPr>
        <p:spPr>
          <a:xfrm flipV="1">
            <a:off x="4502503" y="2280830"/>
            <a:ext cx="1373363" cy="255217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7" name="Straight Arrow Connector 46"/>
          <p:cNvCxnSpPr>
            <a:stCxn id="33" idx="3"/>
          </p:cNvCxnSpPr>
          <p:nvPr/>
        </p:nvCxnSpPr>
        <p:spPr>
          <a:xfrm flipV="1">
            <a:off x="4502503" y="3183467"/>
            <a:ext cx="1611064" cy="164953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0" name="Straight Arrow Connector 49"/>
          <p:cNvCxnSpPr>
            <a:stCxn id="33" idx="3"/>
          </p:cNvCxnSpPr>
          <p:nvPr/>
        </p:nvCxnSpPr>
        <p:spPr>
          <a:xfrm flipV="1">
            <a:off x="4502503" y="4058719"/>
            <a:ext cx="1611064" cy="77428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3" name="Straight Arrow Connector 52"/>
          <p:cNvCxnSpPr>
            <a:stCxn id="33" idx="3"/>
          </p:cNvCxnSpPr>
          <p:nvPr/>
        </p:nvCxnSpPr>
        <p:spPr>
          <a:xfrm>
            <a:off x="4502503" y="4833005"/>
            <a:ext cx="1611064"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6" name="Straight Arrow Connector 55"/>
          <p:cNvCxnSpPr>
            <a:stCxn id="33" idx="3"/>
          </p:cNvCxnSpPr>
          <p:nvPr/>
        </p:nvCxnSpPr>
        <p:spPr>
          <a:xfrm>
            <a:off x="4502503" y="4833005"/>
            <a:ext cx="1611064" cy="81595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ustDataLst>
      <p:tags r:id="rId1"/>
    </p:custDataLst>
    <p:extLst>
      <p:ext uri="{BB962C8B-B14F-4D97-AF65-F5344CB8AC3E}">
        <p14:creationId xmlns:p14="http://schemas.microsoft.com/office/powerpoint/2010/main" val="162635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7"/>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0"/>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3"/>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Architecture de </a:t>
            </a:r>
            <a:r>
              <a:rPr lang="en-US" dirty="0"/>
              <a:t>Chef</a:t>
            </a:r>
          </a:p>
        </p:txBody>
      </p:sp>
      <p:sp>
        <p:nvSpPr>
          <p:cNvPr id="8" name="Date Placeholder 7"/>
          <p:cNvSpPr>
            <a:spLocks noGrp="1"/>
          </p:cNvSpPr>
          <p:nvPr>
            <p:ph type="dt" sz="half" idx="10"/>
          </p:nvPr>
        </p:nvSpPr>
        <p:spPr/>
        <p:txBody>
          <a:bodyPr/>
          <a:lstStyle/>
          <a:p>
            <a:r>
              <a:rPr lang="en-CA" smtClean="0"/>
              <a:t>2013-06-19</a:t>
            </a:r>
            <a:endParaRPr lang="en-US"/>
          </a:p>
        </p:txBody>
      </p:sp>
      <p:sp>
        <p:nvSpPr>
          <p:cNvPr id="9" name="Slide Number Placeholder 8"/>
          <p:cNvSpPr>
            <a:spLocks noGrp="1"/>
          </p:cNvSpPr>
          <p:nvPr>
            <p:ph type="sldNum" sz="quarter" idx="12"/>
          </p:nvPr>
        </p:nvSpPr>
        <p:spPr/>
        <p:txBody>
          <a:bodyPr/>
          <a:lstStyle/>
          <a:p>
            <a:fld id="{6E2D2B3B-882E-40F3-A32F-6DD516915044}" type="slidenum">
              <a:rPr lang="en-US" smtClean="0"/>
              <a:pPr/>
              <a:t>14</a:t>
            </a:fld>
            <a:endParaRPr lang="en-US"/>
          </a:p>
        </p:txBody>
      </p:sp>
      <p:sp>
        <p:nvSpPr>
          <p:cNvPr id="3" name="Rectangle 2"/>
          <p:cNvSpPr/>
          <p:nvPr/>
        </p:nvSpPr>
        <p:spPr>
          <a:xfrm>
            <a:off x="582114" y="1417639"/>
            <a:ext cx="3563226" cy="129909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CA" dirty="0" smtClean="0"/>
          </a:p>
        </p:txBody>
      </p:sp>
      <p:sp>
        <p:nvSpPr>
          <p:cNvPr id="5" name="TextBox 4"/>
          <p:cNvSpPr txBox="1"/>
          <p:nvPr/>
        </p:nvSpPr>
        <p:spPr>
          <a:xfrm>
            <a:off x="582113" y="1417638"/>
            <a:ext cx="3253001" cy="369332"/>
          </a:xfrm>
          <a:prstGeom prst="rect">
            <a:avLst/>
          </a:prstGeom>
          <a:noFill/>
        </p:spPr>
        <p:txBody>
          <a:bodyPr wrap="none" rtlCol="0">
            <a:spAutoFit/>
          </a:bodyPr>
          <a:lstStyle/>
          <a:p>
            <a:r>
              <a:rPr lang="fr-CA" dirty="0" smtClean="0"/>
              <a:t>Environnement (</a:t>
            </a:r>
            <a:r>
              <a:rPr lang="fr-CA" dirty="0" err="1" smtClean="0"/>
              <a:t>e.g</a:t>
            </a:r>
            <a:r>
              <a:rPr lang="fr-CA" dirty="0" smtClean="0"/>
              <a:t>. production)</a:t>
            </a:r>
            <a:endParaRPr lang="fr-CA" dirty="0"/>
          </a:p>
        </p:txBody>
      </p:sp>
      <p:sp>
        <p:nvSpPr>
          <p:cNvPr id="11" name="Rectangle 10"/>
          <p:cNvSpPr/>
          <p:nvPr/>
        </p:nvSpPr>
        <p:spPr>
          <a:xfrm>
            <a:off x="705588" y="1928099"/>
            <a:ext cx="1587576" cy="594587"/>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CA" dirty="0" err="1" smtClean="0"/>
              <a:t>Node</a:t>
            </a:r>
            <a:endParaRPr lang="fr-CA" dirty="0" smtClean="0"/>
          </a:p>
        </p:txBody>
      </p:sp>
      <p:sp>
        <p:nvSpPr>
          <p:cNvPr id="12" name="Rectangle 11"/>
          <p:cNvSpPr/>
          <p:nvPr/>
        </p:nvSpPr>
        <p:spPr>
          <a:xfrm>
            <a:off x="2410281" y="1928099"/>
            <a:ext cx="1587576" cy="594587"/>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CA" dirty="0" err="1" smtClean="0"/>
              <a:t>Node</a:t>
            </a:r>
            <a:endParaRPr lang="fr-CA" dirty="0" smtClean="0"/>
          </a:p>
        </p:txBody>
      </p:sp>
      <p:sp>
        <p:nvSpPr>
          <p:cNvPr id="13" name="Rectangle 12"/>
          <p:cNvSpPr/>
          <p:nvPr/>
        </p:nvSpPr>
        <p:spPr>
          <a:xfrm>
            <a:off x="4483613" y="1417638"/>
            <a:ext cx="1866387" cy="129909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CA" dirty="0" smtClean="0"/>
          </a:p>
        </p:txBody>
      </p:sp>
      <p:sp>
        <p:nvSpPr>
          <p:cNvPr id="14" name="TextBox 13"/>
          <p:cNvSpPr txBox="1"/>
          <p:nvPr/>
        </p:nvSpPr>
        <p:spPr>
          <a:xfrm>
            <a:off x="4483612" y="1417637"/>
            <a:ext cx="1633781" cy="369332"/>
          </a:xfrm>
          <a:prstGeom prst="rect">
            <a:avLst/>
          </a:prstGeom>
          <a:noFill/>
        </p:spPr>
        <p:txBody>
          <a:bodyPr wrap="none" rtlCol="0">
            <a:spAutoFit/>
          </a:bodyPr>
          <a:lstStyle/>
          <a:p>
            <a:r>
              <a:rPr lang="fr-CA" dirty="0" smtClean="0"/>
              <a:t>Environnement</a:t>
            </a:r>
            <a:endParaRPr lang="fr-CA" dirty="0"/>
          </a:p>
        </p:txBody>
      </p:sp>
      <p:sp>
        <p:nvSpPr>
          <p:cNvPr id="15" name="Rectangle 14"/>
          <p:cNvSpPr/>
          <p:nvPr/>
        </p:nvSpPr>
        <p:spPr>
          <a:xfrm>
            <a:off x="4607087" y="1928098"/>
            <a:ext cx="1587576" cy="594587"/>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CA" dirty="0" err="1" smtClean="0"/>
              <a:t>Node</a:t>
            </a:r>
            <a:endParaRPr lang="fr-CA" dirty="0" smtClean="0"/>
          </a:p>
        </p:txBody>
      </p:sp>
      <p:sp>
        <p:nvSpPr>
          <p:cNvPr id="17" name="Rectangle 16"/>
          <p:cNvSpPr/>
          <p:nvPr/>
        </p:nvSpPr>
        <p:spPr>
          <a:xfrm>
            <a:off x="705588" y="3679206"/>
            <a:ext cx="2875275" cy="2335392"/>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fr-CA" dirty="0" smtClean="0"/>
          </a:p>
        </p:txBody>
      </p:sp>
      <p:sp>
        <p:nvSpPr>
          <p:cNvPr id="18" name="TextBox 17"/>
          <p:cNvSpPr txBox="1"/>
          <p:nvPr/>
        </p:nvSpPr>
        <p:spPr>
          <a:xfrm>
            <a:off x="708699" y="3714488"/>
            <a:ext cx="2563773" cy="369332"/>
          </a:xfrm>
          <a:prstGeom prst="rect">
            <a:avLst/>
          </a:prstGeom>
          <a:noFill/>
        </p:spPr>
        <p:txBody>
          <a:bodyPr wrap="none" rtlCol="0">
            <a:spAutoFit/>
          </a:bodyPr>
          <a:lstStyle/>
          <a:p>
            <a:r>
              <a:rPr lang="fr-CA" dirty="0" smtClean="0"/>
              <a:t>Rôle (</a:t>
            </a:r>
            <a:r>
              <a:rPr lang="fr-CA" dirty="0" err="1" smtClean="0"/>
              <a:t>e.g</a:t>
            </a:r>
            <a:r>
              <a:rPr lang="fr-CA" dirty="0"/>
              <a:t>. le serveur </a:t>
            </a:r>
            <a:r>
              <a:rPr lang="fr-CA" dirty="0" smtClean="0"/>
              <a:t>web) </a:t>
            </a:r>
          </a:p>
        </p:txBody>
      </p:sp>
      <p:sp>
        <p:nvSpPr>
          <p:cNvPr id="24" name="Snip Single Corner Rectangle 23"/>
          <p:cNvSpPr/>
          <p:nvPr/>
        </p:nvSpPr>
        <p:spPr>
          <a:xfrm>
            <a:off x="864342" y="4239654"/>
            <a:ext cx="1103074" cy="1576527"/>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pic>
        <p:nvPicPr>
          <p:cNvPr id="22" name="Picture 21"/>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450487" y="4680236"/>
            <a:ext cx="368631" cy="409590"/>
          </a:xfrm>
          <a:prstGeom prst="rect">
            <a:avLst/>
          </a:prstGeom>
        </p:spPr>
      </p:pic>
      <p:pic>
        <p:nvPicPr>
          <p:cNvPr id="25" name="Picture 2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81856" y="4680236"/>
            <a:ext cx="368631" cy="409590"/>
          </a:xfrm>
          <a:prstGeom prst="rect">
            <a:avLst/>
          </a:prstGeom>
        </p:spPr>
      </p:pic>
      <p:pic>
        <p:nvPicPr>
          <p:cNvPr id="27" name="Picture 2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472416" y="5318028"/>
            <a:ext cx="368631" cy="409590"/>
          </a:xfrm>
          <a:prstGeom prst="rect">
            <a:avLst/>
          </a:prstGeom>
        </p:spPr>
      </p:pic>
      <p:sp>
        <p:nvSpPr>
          <p:cNvPr id="28" name="TextBox 27"/>
          <p:cNvSpPr txBox="1"/>
          <p:nvPr/>
        </p:nvSpPr>
        <p:spPr>
          <a:xfrm>
            <a:off x="864342" y="4278557"/>
            <a:ext cx="1125804" cy="369332"/>
          </a:xfrm>
          <a:prstGeom prst="rect">
            <a:avLst/>
          </a:prstGeom>
          <a:noFill/>
        </p:spPr>
        <p:txBody>
          <a:bodyPr wrap="none" rtlCol="0">
            <a:spAutoFit/>
          </a:bodyPr>
          <a:lstStyle/>
          <a:p>
            <a:r>
              <a:rPr lang="fr-CA" dirty="0" err="1" smtClean="0"/>
              <a:t>Cookbook</a:t>
            </a:r>
            <a:endParaRPr lang="fr-CA" dirty="0" smtClean="0"/>
          </a:p>
        </p:txBody>
      </p:sp>
      <p:sp>
        <p:nvSpPr>
          <p:cNvPr id="29" name="Snip Single Corner Rectangle 28"/>
          <p:cNvSpPr/>
          <p:nvPr/>
        </p:nvSpPr>
        <p:spPr>
          <a:xfrm>
            <a:off x="2198963" y="4239654"/>
            <a:ext cx="1103074" cy="1576527"/>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sp>
        <p:nvSpPr>
          <p:cNvPr id="34" name="TextBox 33"/>
          <p:cNvSpPr txBox="1"/>
          <p:nvPr/>
        </p:nvSpPr>
        <p:spPr>
          <a:xfrm>
            <a:off x="2198963" y="4278557"/>
            <a:ext cx="1125804" cy="369332"/>
          </a:xfrm>
          <a:prstGeom prst="rect">
            <a:avLst/>
          </a:prstGeom>
          <a:noFill/>
        </p:spPr>
        <p:txBody>
          <a:bodyPr wrap="none" rtlCol="0">
            <a:spAutoFit/>
          </a:bodyPr>
          <a:lstStyle/>
          <a:p>
            <a:r>
              <a:rPr lang="fr-CA" dirty="0" err="1" smtClean="0"/>
              <a:t>Cookbook</a:t>
            </a:r>
            <a:endParaRPr lang="fr-CA" dirty="0" smtClean="0"/>
          </a:p>
        </p:txBody>
      </p:sp>
      <p:cxnSp>
        <p:nvCxnSpPr>
          <p:cNvPr id="57" name="Straight Arrow Connector 56"/>
          <p:cNvCxnSpPr>
            <a:stCxn id="17" idx="0"/>
            <a:endCxn id="11" idx="2"/>
          </p:cNvCxnSpPr>
          <p:nvPr/>
        </p:nvCxnSpPr>
        <p:spPr>
          <a:xfrm flipH="1" flipV="1">
            <a:off x="1499376" y="2522686"/>
            <a:ext cx="643850" cy="11565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9" name="Straight Arrow Connector 58"/>
          <p:cNvCxnSpPr>
            <a:stCxn id="17" idx="0"/>
            <a:endCxn id="15" idx="2"/>
          </p:cNvCxnSpPr>
          <p:nvPr/>
        </p:nvCxnSpPr>
        <p:spPr>
          <a:xfrm flipV="1">
            <a:off x="2143226" y="2522685"/>
            <a:ext cx="3257649" cy="115652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0" name="Rectangle 59"/>
          <p:cNvSpPr/>
          <p:nvPr/>
        </p:nvSpPr>
        <p:spPr>
          <a:xfrm>
            <a:off x="3733263" y="3679206"/>
            <a:ext cx="1541019" cy="2335392"/>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fr-CA" dirty="0" smtClean="0"/>
          </a:p>
        </p:txBody>
      </p:sp>
      <p:sp>
        <p:nvSpPr>
          <p:cNvPr id="61" name="TextBox 60"/>
          <p:cNvSpPr txBox="1"/>
          <p:nvPr/>
        </p:nvSpPr>
        <p:spPr>
          <a:xfrm>
            <a:off x="3736374" y="3714488"/>
            <a:ext cx="599556" cy="369332"/>
          </a:xfrm>
          <a:prstGeom prst="rect">
            <a:avLst/>
          </a:prstGeom>
          <a:noFill/>
        </p:spPr>
        <p:txBody>
          <a:bodyPr wrap="none" rtlCol="0">
            <a:spAutoFit/>
          </a:bodyPr>
          <a:lstStyle/>
          <a:p>
            <a:r>
              <a:rPr lang="fr-CA" dirty="0" smtClean="0"/>
              <a:t>Rôle</a:t>
            </a:r>
          </a:p>
        </p:txBody>
      </p:sp>
      <p:sp>
        <p:nvSpPr>
          <p:cNvPr id="62" name="Snip Single Corner Rectangle 61"/>
          <p:cNvSpPr/>
          <p:nvPr/>
        </p:nvSpPr>
        <p:spPr>
          <a:xfrm>
            <a:off x="3892017" y="4239654"/>
            <a:ext cx="1103074" cy="1576527"/>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a:p>
        </p:txBody>
      </p:sp>
      <p:sp>
        <p:nvSpPr>
          <p:cNvPr id="67" name="TextBox 66"/>
          <p:cNvSpPr txBox="1"/>
          <p:nvPr/>
        </p:nvSpPr>
        <p:spPr>
          <a:xfrm>
            <a:off x="3892017" y="4278557"/>
            <a:ext cx="1125804" cy="369332"/>
          </a:xfrm>
          <a:prstGeom prst="rect">
            <a:avLst/>
          </a:prstGeom>
          <a:noFill/>
        </p:spPr>
        <p:txBody>
          <a:bodyPr wrap="none" rtlCol="0">
            <a:spAutoFit/>
          </a:bodyPr>
          <a:lstStyle/>
          <a:p>
            <a:r>
              <a:rPr lang="fr-CA" dirty="0" err="1" smtClean="0"/>
              <a:t>Cookbook</a:t>
            </a:r>
            <a:endParaRPr lang="fr-CA" dirty="0" smtClean="0"/>
          </a:p>
        </p:txBody>
      </p:sp>
      <p:pic>
        <p:nvPicPr>
          <p:cNvPr id="74" name="Picture 7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84081" y="5324798"/>
            <a:ext cx="368631" cy="409590"/>
          </a:xfrm>
          <a:prstGeom prst="rect">
            <a:avLst/>
          </a:prstGeom>
        </p:spPr>
      </p:pic>
      <p:pic>
        <p:nvPicPr>
          <p:cNvPr id="75" name="Picture 7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752219" y="4680236"/>
            <a:ext cx="368631" cy="409590"/>
          </a:xfrm>
          <a:prstGeom prst="rect">
            <a:avLst/>
          </a:prstGeom>
        </p:spPr>
      </p:pic>
      <p:pic>
        <p:nvPicPr>
          <p:cNvPr id="76" name="Picture 7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3588" y="4680236"/>
            <a:ext cx="368631" cy="409590"/>
          </a:xfrm>
          <a:prstGeom prst="rect">
            <a:avLst/>
          </a:prstGeom>
        </p:spPr>
      </p:pic>
      <p:pic>
        <p:nvPicPr>
          <p:cNvPr id="77" name="Picture 7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754444" y="5324798"/>
            <a:ext cx="368631" cy="409590"/>
          </a:xfrm>
          <a:prstGeom prst="rect">
            <a:avLst/>
          </a:prstGeom>
        </p:spPr>
      </p:pic>
      <p:pic>
        <p:nvPicPr>
          <p:cNvPr id="78" name="Picture 77"/>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66109" y="5324798"/>
            <a:ext cx="368631" cy="409590"/>
          </a:xfrm>
          <a:prstGeom prst="rect">
            <a:avLst/>
          </a:prstGeom>
        </p:spPr>
      </p:pic>
      <p:pic>
        <p:nvPicPr>
          <p:cNvPr id="79" name="Picture 78"/>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422771" y="4680236"/>
            <a:ext cx="368631" cy="409590"/>
          </a:xfrm>
          <a:prstGeom prst="rect">
            <a:avLst/>
          </a:prstGeom>
        </p:spPr>
      </p:pic>
      <p:pic>
        <p:nvPicPr>
          <p:cNvPr id="80" name="Picture 79"/>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054140" y="4680236"/>
            <a:ext cx="368631" cy="409590"/>
          </a:xfrm>
          <a:prstGeom prst="rect">
            <a:avLst/>
          </a:prstGeom>
        </p:spPr>
      </p:pic>
      <p:pic>
        <p:nvPicPr>
          <p:cNvPr id="81" name="Picture 80"/>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424996" y="5324798"/>
            <a:ext cx="368631" cy="409590"/>
          </a:xfrm>
          <a:prstGeom prst="rect">
            <a:avLst/>
          </a:prstGeom>
        </p:spPr>
      </p:pic>
      <p:pic>
        <p:nvPicPr>
          <p:cNvPr id="82" name="Picture 81"/>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036661" y="5324798"/>
            <a:ext cx="368631" cy="409590"/>
          </a:xfrm>
          <a:prstGeom prst="rect">
            <a:avLst/>
          </a:prstGeom>
        </p:spPr>
      </p:pic>
      <p:cxnSp>
        <p:nvCxnSpPr>
          <p:cNvPr id="84" name="Straight Arrow Connector 83"/>
          <p:cNvCxnSpPr>
            <a:stCxn id="60" idx="0"/>
          </p:cNvCxnSpPr>
          <p:nvPr/>
        </p:nvCxnSpPr>
        <p:spPr>
          <a:xfrm flipH="1" flipV="1">
            <a:off x="3120850" y="2522686"/>
            <a:ext cx="1382923" cy="11565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6" name="Straight Arrow Connector 85"/>
          <p:cNvCxnSpPr>
            <a:stCxn id="60" idx="0"/>
          </p:cNvCxnSpPr>
          <p:nvPr/>
        </p:nvCxnSpPr>
        <p:spPr>
          <a:xfrm flipV="1">
            <a:off x="4503773" y="2522686"/>
            <a:ext cx="897102" cy="11565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5" name="TextBox 104"/>
          <p:cNvSpPr txBox="1"/>
          <p:nvPr/>
        </p:nvSpPr>
        <p:spPr>
          <a:xfrm>
            <a:off x="857950" y="4998054"/>
            <a:ext cx="992579" cy="369332"/>
          </a:xfrm>
          <a:prstGeom prst="rect">
            <a:avLst/>
          </a:prstGeom>
          <a:noFill/>
        </p:spPr>
        <p:txBody>
          <a:bodyPr wrap="none" rtlCol="0">
            <a:spAutoFit/>
          </a:bodyPr>
          <a:lstStyle/>
          <a:p>
            <a:r>
              <a:rPr lang="fr-CA" dirty="0" smtClean="0"/>
              <a:t>Recettes</a:t>
            </a:r>
            <a:endParaRPr lang="fr-CA" dirty="0"/>
          </a:p>
        </p:txBody>
      </p:sp>
      <p:sp>
        <p:nvSpPr>
          <p:cNvPr id="110" name="TextBox 109"/>
          <p:cNvSpPr txBox="1"/>
          <p:nvPr/>
        </p:nvSpPr>
        <p:spPr>
          <a:xfrm>
            <a:off x="2105656" y="3015734"/>
            <a:ext cx="609249" cy="369332"/>
          </a:xfrm>
          <a:prstGeom prst="rect">
            <a:avLst/>
          </a:prstGeom>
          <a:noFill/>
        </p:spPr>
        <p:txBody>
          <a:bodyPr wrap="none" rtlCol="0">
            <a:spAutoFit/>
          </a:bodyPr>
          <a:lstStyle/>
          <a:p>
            <a:r>
              <a:rPr lang="fr-CA" dirty="0" smtClean="0"/>
              <a:t>DNA</a:t>
            </a:r>
            <a:endParaRPr lang="fr-CA" dirty="0"/>
          </a:p>
        </p:txBody>
      </p:sp>
    </p:spTree>
    <p:custDataLst>
      <p:tags r:id="rId1"/>
    </p:custDataLst>
    <p:extLst>
      <p:ext uri="{BB962C8B-B14F-4D97-AF65-F5344CB8AC3E}">
        <p14:creationId xmlns:p14="http://schemas.microsoft.com/office/powerpoint/2010/main" val="51511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1"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7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8"/>
                                        </p:tgtEl>
                                        <p:attrNameLst>
                                          <p:attrName>style.visibility</p:attrName>
                                        </p:attrNameLst>
                                      </p:cBhvr>
                                      <p:to>
                                        <p:strVal val="visible"/>
                                      </p:to>
                                    </p:set>
                                  </p:childTnLst>
                                </p:cTn>
                              </p:par>
                              <p:par>
                                <p:cTn id="51" presetID="1" presetClass="entr" presetSubtype="0" fill="hold" grpId="1" nodeType="withEffect">
                                  <p:stCondLst>
                                    <p:cond delay="0"/>
                                  </p:stCondLst>
                                  <p:childTnLst>
                                    <p:set>
                                      <p:cBhvr>
                                        <p:cTn id="52" dur="1" fill="hold">
                                          <p:stCondLst>
                                            <p:cond delay="0"/>
                                          </p:stCondLst>
                                        </p:cTn>
                                        <p:tgtEl>
                                          <p:spTgt spid="17"/>
                                        </p:tgtEl>
                                        <p:attrNameLst>
                                          <p:attrName>style.visibility</p:attrName>
                                        </p:attrNameLst>
                                      </p:cBhvr>
                                      <p:to>
                                        <p:strVal val="visible"/>
                                      </p:to>
                                    </p:set>
                                  </p:childTnLst>
                                </p:cTn>
                              </p:par>
                              <p:par>
                                <p:cTn id="53" presetID="1" presetClass="entr" presetSubtype="0" fill="hold" grpId="1" nodeType="with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par>
                                <p:cTn id="55" presetID="1" presetClass="entr" presetSubtype="0" fill="hold" grpId="2" nodeType="with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5"/>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childTnLst>
                                </p:cTn>
                              </p:par>
                              <p:par>
                                <p:cTn id="63" presetID="1" presetClass="entr" presetSubtype="0" fill="hold" grpId="2" nodeType="withEffect">
                                  <p:stCondLst>
                                    <p:cond delay="0"/>
                                  </p:stCondLst>
                                  <p:childTnLst>
                                    <p:set>
                                      <p:cBhvr>
                                        <p:cTn id="64" dur="1" fill="hold">
                                          <p:stCondLst>
                                            <p:cond delay="0"/>
                                          </p:stCondLst>
                                        </p:cTn>
                                        <p:tgtEl>
                                          <p:spTgt spid="28"/>
                                        </p:tgtEl>
                                        <p:attrNameLst>
                                          <p:attrName>style.visibility</p:attrName>
                                        </p:attrNameLst>
                                      </p:cBhvr>
                                      <p:to>
                                        <p:strVal val="visible"/>
                                      </p:to>
                                    </p:set>
                                  </p:childTnLst>
                                </p:cTn>
                              </p:par>
                              <p:par>
                                <p:cTn id="65" presetID="1" presetClass="entr" presetSubtype="0" fill="hold" grpId="1" nodeType="withEffect">
                                  <p:stCondLst>
                                    <p:cond delay="0"/>
                                  </p:stCondLst>
                                  <p:childTnLst>
                                    <p:set>
                                      <p:cBhvr>
                                        <p:cTn id="66" dur="1" fill="hold">
                                          <p:stCondLst>
                                            <p:cond delay="0"/>
                                          </p:stCondLst>
                                        </p:cTn>
                                        <p:tgtEl>
                                          <p:spTgt spid="29"/>
                                        </p:tgtEl>
                                        <p:attrNameLst>
                                          <p:attrName>style.visibility</p:attrName>
                                        </p:attrNameLst>
                                      </p:cBhvr>
                                      <p:to>
                                        <p:strVal val="visible"/>
                                      </p:to>
                                    </p:set>
                                  </p:childTnLst>
                                </p:cTn>
                              </p:par>
                              <p:par>
                                <p:cTn id="67" presetID="1" presetClass="entr" presetSubtype="0" fill="hold" grpId="1" nodeType="withEffect">
                                  <p:stCondLst>
                                    <p:cond delay="0"/>
                                  </p:stCondLst>
                                  <p:childTnLst>
                                    <p:set>
                                      <p:cBhvr>
                                        <p:cTn id="68" dur="1" fill="hold">
                                          <p:stCondLst>
                                            <p:cond delay="0"/>
                                          </p:stCondLst>
                                        </p:cTn>
                                        <p:tgtEl>
                                          <p:spTgt spid="34"/>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60"/>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61"/>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62"/>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7"/>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74"/>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75"/>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76"/>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77"/>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78"/>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79"/>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80"/>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81"/>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82"/>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11"/>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2"/>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15"/>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86"/>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59"/>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84"/>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110"/>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57"/>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3"/>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13"/>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5"/>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11" grpId="0" animBg="1"/>
      <p:bldP spid="12" grpId="0" animBg="1"/>
      <p:bldP spid="13" grpId="0" animBg="1"/>
      <p:bldP spid="14" grpId="0"/>
      <p:bldP spid="15" grpId="0" animBg="1"/>
      <p:bldP spid="17" grpId="0" animBg="1"/>
      <p:bldP spid="17" grpId="1" animBg="1"/>
      <p:bldP spid="18" grpId="0"/>
      <p:bldP spid="18" grpId="1"/>
      <p:bldP spid="24" grpId="0" animBg="1"/>
      <p:bldP spid="24" grpId="1" animBg="1"/>
      <p:bldP spid="24" grpId="2" animBg="1"/>
      <p:bldP spid="28" grpId="0"/>
      <p:bldP spid="28" grpId="1"/>
      <p:bldP spid="28" grpId="2"/>
      <p:bldP spid="29" grpId="0" animBg="1"/>
      <p:bldP spid="29" grpId="1" animBg="1"/>
      <p:bldP spid="34" grpId="0"/>
      <p:bldP spid="34" grpId="1"/>
      <p:bldP spid="60" grpId="0" animBg="1"/>
      <p:bldP spid="61" grpId="0"/>
      <p:bldP spid="62" grpId="0" animBg="1"/>
      <p:bldP spid="67" grpId="0"/>
      <p:bldP spid="105" grpId="0"/>
      <p:bldP spid="1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t>
            </a:r>
            <a:r>
              <a:rPr lang="en-US" dirty="0" smtClean="0"/>
              <a:t>tructures </a:t>
            </a:r>
            <a:r>
              <a:rPr lang="en-US" dirty="0"/>
              <a:t>de </a:t>
            </a:r>
            <a:r>
              <a:rPr lang="en-US" dirty="0" err="1"/>
              <a:t>fichiers</a:t>
            </a:r>
            <a:r>
              <a:rPr lang="en-US" dirty="0"/>
              <a:t> </a:t>
            </a:r>
            <a:r>
              <a:rPr lang="en-US" dirty="0" smtClean="0"/>
              <a:t>de </a:t>
            </a:r>
            <a:r>
              <a:rPr lang="en-US" dirty="0"/>
              <a:t>Chef</a:t>
            </a:r>
          </a:p>
        </p:txBody>
      </p:sp>
      <p:pic>
        <p:nvPicPr>
          <p:cNvPr id="9" name="Picture 8"/>
          <p:cNvPicPr>
            <a:picLocks noChangeAspect="1"/>
          </p:cNvPicPr>
          <p:nvPr/>
        </p:nvPicPr>
        <p:blipFill>
          <a:blip r:embed="rId3"/>
          <a:stretch>
            <a:fillRect/>
          </a:stretch>
        </p:blipFill>
        <p:spPr>
          <a:xfrm>
            <a:off x="457201" y="1417638"/>
            <a:ext cx="2819274" cy="4864629"/>
          </a:xfrm>
          <a:prstGeom prst="rect">
            <a:avLst/>
          </a:prstGeom>
        </p:spPr>
      </p:pic>
      <p:sp>
        <p:nvSpPr>
          <p:cNvPr id="12" name="TextBox 11"/>
          <p:cNvSpPr txBox="1"/>
          <p:nvPr/>
        </p:nvSpPr>
        <p:spPr>
          <a:xfrm>
            <a:off x="6028442" y="4538131"/>
            <a:ext cx="609249" cy="369332"/>
          </a:xfrm>
          <a:prstGeom prst="rect">
            <a:avLst/>
          </a:prstGeom>
          <a:noFill/>
        </p:spPr>
        <p:txBody>
          <a:bodyPr wrap="none" rtlCol="0">
            <a:spAutoFit/>
          </a:bodyPr>
          <a:lstStyle/>
          <a:p>
            <a:r>
              <a:rPr lang="en-US" dirty="0" smtClean="0"/>
              <a:t>DNA</a:t>
            </a:r>
            <a:endParaRPr lang="en-US" dirty="0"/>
          </a:p>
        </p:txBody>
      </p:sp>
      <p:sp>
        <p:nvSpPr>
          <p:cNvPr id="13" name="TextBox 12"/>
          <p:cNvSpPr txBox="1"/>
          <p:nvPr/>
        </p:nvSpPr>
        <p:spPr>
          <a:xfrm>
            <a:off x="4343349" y="5215467"/>
            <a:ext cx="1236236" cy="369332"/>
          </a:xfrm>
          <a:prstGeom prst="rect">
            <a:avLst/>
          </a:prstGeom>
          <a:noFill/>
        </p:spPr>
        <p:txBody>
          <a:bodyPr wrap="none" rtlCol="0">
            <a:spAutoFit/>
          </a:bodyPr>
          <a:lstStyle/>
          <a:p>
            <a:r>
              <a:rPr lang="en-US" dirty="0" err="1" smtClean="0"/>
              <a:t>Ressources</a:t>
            </a:r>
            <a:endParaRPr lang="en-US" dirty="0" smtClean="0"/>
          </a:p>
        </p:txBody>
      </p:sp>
      <p:cxnSp>
        <p:nvCxnSpPr>
          <p:cNvPr id="15" name="Straight Arrow Connector 14"/>
          <p:cNvCxnSpPr/>
          <p:nvPr/>
        </p:nvCxnSpPr>
        <p:spPr>
          <a:xfrm flipV="1">
            <a:off x="6333067" y="3911597"/>
            <a:ext cx="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H="1" flipV="1">
            <a:off x="3454400" y="4521197"/>
            <a:ext cx="1507067" cy="69427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Date Placeholder 17"/>
          <p:cNvSpPr>
            <a:spLocks noGrp="1"/>
          </p:cNvSpPr>
          <p:nvPr>
            <p:ph type="dt" sz="half" idx="10"/>
          </p:nvPr>
        </p:nvSpPr>
        <p:spPr/>
        <p:txBody>
          <a:bodyPr/>
          <a:lstStyle/>
          <a:p>
            <a:r>
              <a:rPr lang="en-CA" smtClean="0"/>
              <a:t>2013-06-19</a:t>
            </a:r>
            <a:endParaRPr lang="en-US"/>
          </a:p>
        </p:txBody>
      </p:sp>
      <p:sp>
        <p:nvSpPr>
          <p:cNvPr id="19" name="Slide Number Placeholder 18"/>
          <p:cNvSpPr>
            <a:spLocks noGrp="1"/>
          </p:cNvSpPr>
          <p:nvPr>
            <p:ph type="sldNum" sz="quarter" idx="12"/>
          </p:nvPr>
        </p:nvSpPr>
        <p:spPr/>
        <p:txBody>
          <a:bodyPr/>
          <a:lstStyle/>
          <a:p>
            <a:fld id="{6E2D2B3B-882E-40F3-A32F-6DD516915044}" type="slidenum">
              <a:rPr lang="en-US" smtClean="0"/>
              <a:pPr/>
              <a:t>15</a:t>
            </a:fld>
            <a:endParaRPr lang="en-US"/>
          </a:p>
        </p:txBody>
      </p:sp>
      <p:sp>
        <p:nvSpPr>
          <p:cNvPr id="3" name="Rectangle 2"/>
          <p:cNvSpPr/>
          <p:nvPr/>
        </p:nvSpPr>
        <p:spPr>
          <a:xfrm>
            <a:off x="3657294" y="1495188"/>
            <a:ext cx="4538440" cy="230832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en-US" sz="1200" dirty="0">
                <a:latin typeface="Courier New"/>
                <a:cs typeface="Courier New"/>
              </a:rPr>
              <a:t>{</a:t>
            </a:r>
          </a:p>
          <a:p>
            <a:r>
              <a:rPr lang="en-US" sz="1200" dirty="0">
                <a:latin typeface="Courier New"/>
                <a:cs typeface="Courier New"/>
              </a:rPr>
              <a:t>  "</a:t>
            </a:r>
            <a:r>
              <a:rPr lang="en-US" sz="1200" dirty="0" err="1">
                <a:latin typeface="Courier New"/>
                <a:cs typeface="Courier New"/>
              </a:rPr>
              <a:t>monit</a:t>
            </a:r>
            <a:r>
              <a:rPr lang="en-US" sz="1200" dirty="0">
                <a:latin typeface="Courier New"/>
                <a:cs typeface="Courier New"/>
              </a:rPr>
              <a:t>": {</a:t>
            </a:r>
          </a:p>
          <a:p>
            <a:r>
              <a:rPr lang="en-US" sz="1200" dirty="0">
                <a:latin typeface="Courier New"/>
                <a:cs typeface="Courier New"/>
              </a:rPr>
              <a:t>    "version": "5.5.1",</a:t>
            </a:r>
          </a:p>
          <a:p>
            <a:r>
              <a:rPr lang="en-US" sz="1200" dirty="0">
                <a:latin typeface="Courier New"/>
                <a:cs typeface="Courier New"/>
              </a:rPr>
              <a:t>    "address": "</a:t>
            </a:r>
            <a:r>
              <a:rPr lang="en-US" sz="1200" dirty="0" err="1">
                <a:latin typeface="Courier New"/>
                <a:cs typeface="Courier New"/>
              </a:rPr>
              <a:t>monit.vm</a:t>
            </a:r>
            <a:r>
              <a:rPr lang="en-US" sz="1200" dirty="0">
                <a:latin typeface="Courier New"/>
                <a:cs typeface="Courier New"/>
              </a:rPr>
              <a:t>",</a:t>
            </a:r>
          </a:p>
          <a:p>
            <a:r>
              <a:rPr lang="en-US" sz="1200" dirty="0">
                <a:latin typeface="Courier New"/>
                <a:cs typeface="Courier New"/>
              </a:rPr>
              <a:t>    "port": "4001",</a:t>
            </a:r>
          </a:p>
          <a:p>
            <a:r>
              <a:rPr lang="en-US" sz="1200" dirty="0">
                <a:latin typeface="Courier New"/>
                <a:cs typeface="Courier New"/>
              </a:rPr>
              <a:t>    "allow": [ "</a:t>
            </a:r>
            <a:r>
              <a:rPr lang="en-US" sz="1200" dirty="0" err="1">
                <a:latin typeface="Courier New"/>
                <a:cs typeface="Courier New"/>
              </a:rPr>
              <a:t>admin:admin</a:t>
            </a:r>
            <a:r>
              <a:rPr lang="en-US" sz="1200" dirty="0">
                <a:latin typeface="Courier New"/>
                <a:cs typeface="Courier New"/>
              </a:rPr>
              <a:t>" ],</a:t>
            </a:r>
          </a:p>
          <a:p>
            <a:r>
              <a:rPr lang="en-US" sz="1200" dirty="0">
                <a:latin typeface="Courier New"/>
                <a:cs typeface="Courier New"/>
              </a:rPr>
              <a:t>    "</a:t>
            </a:r>
            <a:r>
              <a:rPr lang="en-US" sz="1200" dirty="0" err="1">
                <a:latin typeface="Courier New"/>
                <a:cs typeface="Courier New"/>
              </a:rPr>
              <a:t>logfile</a:t>
            </a:r>
            <a:r>
              <a:rPr lang="en-US" sz="1200" dirty="0">
                <a:latin typeface="Courier New"/>
                <a:cs typeface="Courier New"/>
              </a:rPr>
              <a:t>": "/</a:t>
            </a:r>
            <a:r>
              <a:rPr lang="en-US" sz="1200" dirty="0" err="1">
                <a:latin typeface="Courier New"/>
                <a:cs typeface="Courier New"/>
              </a:rPr>
              <a:t>etc</a:t>
            </a:r>
            <a:r>
              <a:rPr lang="en-US" sz="1200" dirty="0">
                <a:latin typeface="Courier New"/>
                <a:cs typeface="Courier New"/>
              </a:rPr>
              <a:t>/</a:t>
            </a:r>
            <a:r>
              <a:rPr lang="en-US" sz="1200" dirty="0" err="1">
                <a:latin typeface="Courier New"/>
                <a:cs typeface="Courier New"/>
              </a:rPr>
              <a:t>monit</a:t>
            </a:r>
            <a:r>
              <a:rPr lang="en-US" sz="1200" dirty="0">
                <a:latin typeface="Courier New"/>
                <a:cs typeface="Courier New"/>
              </a:rPr>
              <a:t>/</a:t>
            </a:r>
            <a:r>
              <a:rPr lang="en-US" sz="1200" dirty="0" err="1">
                <a:latin typeface="Courier New"/>
                <a:cs typeface="Courier New"/>
              </a:rPr>
              <a:t>monit.log</a:t>
            </a:r>
            <a:r>
              <a:rPr lang="en-US" sz="1200" dirty="0">
                <a:latin typeface="Courier New"/>
                <a:cs typeface="Courier New"/>
              </a:rPr>
              <a:t>",</a:t>
            </a:r>
          </a:p>
          <a:p>
            <a:r>
              <a:rPr lang="en-US" sz="1200" dirty="0">
                <a:latin typeface="Courier New"/>
                <a:cs typeface="Courier New"/>
              </a:rPr>
              <a:t>    "</a:t>
            </a:r>
            <a:r>
              <a:rPr lang="en-US" sz="1200" dirty="0" err="1">
                <a:latin typeface="Courier New"/>
                <a:cs typeface="Courier New"/>
              </a:rPr>
              <a:t>monitrc_file</a:t>
            </a:r>
            <a:r>
              <a:rPr lang="en-US" sz="1200" dirty="0">
                <a:latin typeface="Courier New"/>
                <a:cs typeface="Courier New"/>
              </a:rPr>
              <a:t>": "/</a:t>
            </a:r>
            <a:r>
              <a:rPr lang="en-US" sz="1200" dirty="0" err="1">
                <a:latin typeface="Courier New"/>
                <a:cs typeface="Courier New"/>
              </a:rPr>
              <a:t>etc</a:t>
            </a:r>
            <a:r>
              <a:rPr lang="en-US" sz="1200" dirty="0">
                <a:latin typeface="Courier New"/>
                <a:cs typeface="Courier New"/>
              </a:rPr>
              <a:t>/</a:t>
            </a:r>
            <a:r>
              <a:rPr lang="en-US" sz="1200" dirty="0" err="1">
                <a:latin typeface="Courier New"/>
                <a:cs typeface="Courier New"/>
              </a:rPr>
              <a:t>monitrc</a:t>
            </a:r>
            <a:r>
              <a:rPr lang="en-US" sz="1200" dirty="0">
                <a:latin typeface="Courier New"/>
                <a:cs typeface="Courier New"/>
              </a:rPr>
              <a:t>"</a:t>
            </a:r>
          </a:p>
          <a:p>
            <a:r>
              <a:rPr lang="en-US" sz="1200" dirty="0">
                <a:latin typeface="Courier New"/>
                <a:cs typeface="Courier New"/>
              </a:rPr>
              <a:t>  },</a:t>
            </a:r>
          </a:p>
          <a:p>
            <a:r>
              <a:rPr lang="en-US" sz="1200" dirty="0" smtClean="0">
                <a:latin typeface="Courier New"/>
                <a:cs typeface="Courier New"/>
              </a:rPr>
              <a:t>}</a:t>
            </a:r>
            <a:r>
              <a:rPr lang="en-US" sz="1200" dirty="0">
                <a:latin typeface="Courier New"/>
                <a:cs typeface="Courier New"/>
              </a:rPr>
              <a:t>,</a:t>
            </a:r>
          </a:p>
          <a:p>
            <a:r>
              <a:rPr lang="en-US" sz="1200" dirty="0">
                <a:latin typeface="Courier New"/>
                <a:cs typeface="Courier New"/>
              </a:rPr>
              <a:t> </a:t>
            </a:r>
            <a:r>
              <a:rPr lang="en-US" sz="1200" dirty="0" smtClean="0">
                <a:latin typeface="Courier New"/>
                <a:cs typeface="Courier New"/>
              </a:rPr>
              <a:t> "</a:t>
            </a:r>
            <a:r>
              <a:rPr lang="en-US" sz="1200" dirty="0" err="1">
                <a:latin typeface="Courier New"/>
                <a:cs typeface="Courier New"/>
              </a:rPr>
              <a:t>run_list</a:t>
            </a:r>
            <a:r>
              <a:rPr lang="en-US" sz="1200" dirty="0">
                <a:latin typeface="Courier New"/>
                <a:cs typeface="Courier New"/>
              </a:rPr>
              <a:t>": [ "role[bare]", "recipe[</a:t>
            </a:r>
            <a:r>
              <a:rPr lang="en-US" sz="1200" dirty="0" err="1">
                <a:latin typeface="Courier New"/>
                <a:cs typeface="Courier New"/>
              </a:rPr>
              <a:t>monit</a:t>
            </a:r>
            <a:r>
              <a:rPr lang="en-US" sz="1200" dirty="0" smtClean="0">
                <a:latin typeface="Courier New"/>
                <a:cs typeface="Courier New"/>
              </a:rPr>
              <a:t>]” ]</a:t>
            </a:r>
            <a:endParaRPr lang="en-US" sz="1200" dirty="0">
              <a:latin typeface="Courier New"/>
              <a:cs typeface="Courier New"/>
            </a:endParaRPr>
          </a:p>
          <a:p>
            <a:r>
              <a:rPr lang="en-US" sz="1200" dirty="0" smtClean="0">
                <a:latin typeface="Courier New"/>
                <a:cs typeface="Courier New"/>
              </a:rPr>
              <a:t>}</a:t>
            </a:r>
            <a:endParaRPr lang="en-US" sz="1200" dirty="0">
              <a:latin typeface="Courier New"/>
              <a:cs typeface="Courier New"/>
            </a:endParaRPr>
          </a:p>
        </p:txBody>
      </p:sp>
    </p:spTree>
    <p:extLst>
      <p:ext uri="{BB962C8B-B14F-4D97-AF65-F5344CB8AC3E}">
        <p14:creationId xmlns:p14="http://schemas.microsoft.com/office/powerpoint/2010/main" val="649943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Exemples</a:t>
            </a:r>
            <a:r>
              <a:rPr lang="en-US" dirty="0" smtClean="0"/>
              <a:t> avec Chef</a:t>
            </a:r>
            <a:endParaRPr lang="en-US" dirty="0"/>
          </a:p>
        </p:txBody>
      </p:sp>
      <p:sp>
        <p:nvSpPr>
          <p:cNvPr id="5" name="Date Placeholder 4"/>
          <p:cNvSpPr>
            <a:spLocks noGrp="1"/>
          </p:cNvSpPr>
          <p:nvPr>
            <p:ph type="dt" sz="half" idx="10"/>
          </p:nvPr>
        </p:nvSpPr>
        <p:spPr/>
        <p:txBody>
          <a:bodyPr/>
          <a:lstStyle/>
          <a:p>
            <a:r>
              <a:rPr lang="en-CA" smtClean="0"/>
              <a:t>2013-06-19</a:t>
            </a:r>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16</a:t>
            </a:fld>
            <a:endParaRPr lang="en-US"/>
          </a:p>
        </p:txBody>
      </p:sp>
      <p:pic>
        <p:nvPicPr>
          <p:cNvPr id="8" name="Content Placeholder 4" descr="Screen Shot 2013-06-11 at 3.46.15 PM.png"/>
          <p:cNvPicPr>
            <a:picLocks noGrp="1" noChangeAspect="1"/>
          </p:cNvPicPr>
          <p:nvPr>
            <p:ph sz="half" idx="1"/>
          </p:nvPr>
        </p:nvPicPr>
        <p:blipFill>
          <a:blip r:embed="rId4" cstate="print">
            <a:extLst>
              <a:ext uri="{28A0092B-C50C-407E-A947-70E740481C1C}">
                <a14:useLocalDpi xmlns:a14="http://schemas.microsoft.com/office/drawing/2010/main"/>
              </a:ext>
            </a:extLst>
          </a:blip>
          <a:srcRect/>
          <a:stretch>
            <a:fillRect/>
          </a:stretch>
        </p:blipFill>
        <p:spPr>
          <a:xfrm>
            <a:off x="811671" y="4126037"/>
            <a:ext cx="1625600" cy="2040128"/>
          </a:xfrm>
        </p:spPr>
      </p:pic>
      <p:pic>
        <p:nvPicPr>
          <p:cNvPr id="9" name="Picture 8"/>
          <p:cNvPicPr>
            <a:picLocks noChangeAspect="1"/>
          </p:cNvPicPr>
          <p:nvPr/>
        </p:nvPicPr>
        <p:blipFill>
          <a:blip r:embed="rId5"/>
          <a:stretch>
            <a:fillRect/>
          </a:stretch>
        </p:blipFill>
        <p:spPr>
          <a:xfrm>
            <a:off x="727004" y="1714756"/>
            <a:ext cx="1692204" cy="1286075"/>
          </a:xfrm>
          <a:prstGeom prst="rect">
            <a:avLst/>
          </a:prstGeom>
        </p:spPr>
      </p:pic>
      <p:pic>
        <p:nvPicPr>
          <p:cNvPr id="10" name="Picture 9"/>
          <p:cNvPicPr>
            <a:picLocks noChangeAspect="1"/>
          </p:cNvPicPr>
          <p:nvPr/>
        </p:nvPicPr>
        <p:blipFill>
          <a:blip r:embed="rId6"/>
          <a:stretch>
            <a:fillRect/>
          </a:stretch>
        </p:blipFill>
        <p:spPr>
          <a:xfrm>
            <a:off x="3751571" y="1632286"/>
            <a:ext cx="996657" cy="1451015"/>
          </a:xfrm>
          <a:prstGeom prst="rect">
            <a:avLst/>
          </a:prstGeom>
        </p:spPr>
      </p:pic>
      <p:cxnSp>
        <p:nvCxnSpPr>
          <p:cNvPr id="11" name="Straight Arrow Connector 10"/>
          <p:cNvCxnSpPr>
            <a:stCxn id="9" idx="3"/>
            <a:endCxn id="10" idx="1"/>
          </p:cNvCxnSpPr>
          <p:nvPr/>
        </p:nvCxnSpPr>
        <p:spPr>
          <a:xfrm>
            <a:off x="2419208" y="2357794"/>
            <a:ext cx="1332363" cy="0"/>
          </a:xfrm>
          <a:prstGeom prst="straightConnector1">
            <a:avLst/>
          </a:prstGeom>
          <a:ln w="76200" cmpd="sng">
            <a:tailEnd type="arrow"/>
          </a:ln>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061718" y="4126038"/>
            <a:ext cx="1686510" cy="1919162"/>
          </a:xfrm>
          <a:prstGeom prst="rect">
            <a:avLst/>
          </a:prstGeom>
        </p:spPr>
      </p:pic>
      <p:cxnSp>
        <p:nvCxnSpPr>
          <p:cNvPr id="14" name="Straight Arrow Connector 13"/>
          <p:cNvCxnSpPr>
            <a:stCxn id="10" idx="2"/>
          </p:cNvCxnSpPr>
          <p:nvPr/>
        </p:nvCxnSpPr>
        <p:spPr>
          <a:xfrm flipH="1">
            <a:off x="1438204" y="3083301"/>
            <a:ext cx="2811696" cy="829733"/>
          </a:xfrm>
          <a:prstGeom prst="straightConnector1">
            <a:avLst/>
          </a:prstGeom>
          <a:ln w="76200" cmpd="sng">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10" idx="2"/>
          </p:cNvCxnSpPr>
          <p:nvPr/>
        </p:nvCxnSpPr>
        <p:spPr>
          <a:xfrm flipH="1">
            <a:off x="3877733" y="3083301"/>
            <a:ext cx="372167" cy="829733"/>
          </a:xfrm>
          <a:prstGeom prst="straightConnector1">
            <a:avLst/>
          </a:prstGeom>
          <a:ln w="76200" cmpd="sng">
            <a:tailEnd type="arrow"/>
          </a:ln>
        </p:spPr>
        <p:style>
          <a:lnRef idx="2">
            <a:schemeClr val="accent1"/>
          </a:lnRef>
          <a:fillRef idx="0">
            <a:schemeClr val="accent1"/>
          </a:fillRef>
          <a:effectRef idx="1">
            <a:schemeClr val="accent1"/>
          </a:effectRef>
          <a:fontRef idx="minor">
            <a:schemeClr val="tx1"/>
          </a:fontRef>
        </p:style>
      </p:cxnSp>
      <p:pic>
        <p:nvPicPr>
          <p:cNvPr id="21" name="Picture 20"/>
          <p:cNvPicPr>
            <a:picLocks noChangeAspect="1"/>
          </p:cNvPicPr>
          <p:nvPr/>
        </p:nvPicPr>
        <p:blipFill>
          <a:blip r:embed="rId8"/>
          <a:stretch>
            <a:fillRect/>
          </a:stretch>
        </p:blipFill>
        <p:spPr>
          <a:xfrm>
            <a:off x="5201267" y="4126038"/>
            <a:ext cx="2503399" cy="1919162"/>
          </a:xfrm>
          <a:prstGeom prst="rect">
            <a:avLst/>
          </a:prstGeom>
        </p:spPr>
      </p:pic>
      <p:cxnSp>
        <p:nvCxnSpPr>
          <p:cNvPr id="22" name="Straight Arrow Connector 21"/>
          <p:cNvCxnSpPr>
            <a:stCxn id="10" idx="2"/>
          </p:cNvCxnSpPr>
          <p:nvPr/>
        </p:nvCxnSpPr>
        <p:spPr>
          <a:xfrm>
            <a:off x="4249900" y="3083301"/>
            <a:ext cx="2354100" cy="829733"/>
          </a:xfrm>
          <a:prstGeom prst="straightConnector1">
            <a:avLst/>
          </a:prstGeom>
          <a:ln w="76200" cmpd="sng">
            <a:tailEnd type="arrow"/>
          </a:ln>
        </p:spPr>
        <p:style>
          <a:lnRef idx="2">
            <a:schemeClr val="accent1"/>
          </a:lnRef>
          <a:fillRef idx="0">
            <a:schemeClr val="accent1"/>
          </a:fillRef>
          <a:effectRef idx="1">
            <a:schemeClr val="accent1"/>
          </a:effectRef>
          <a:fontRef idx="minor">
            <a:schemeClr val="tx1"/>
          </a:fontRef>
        </p:style>
      </p:cxnSp>
      <p:sp>
        <p:nvSpPr>
          <p:cNvPr id="29" name="TextBox 28"/>
          <p:cNvSpPr txBox="1"/>
          <p:nvPr/>
        </p:nvSpPr>
        <p:spPr>
          <a:xfrm>
            <a:off x="4876801" y="2035631"/>
            <a:ext cx="1110926" cy="369332"/>
          </a:xfrm>
          <a:prstGeom prst="rect">
            <a:avLst/>
          </a:prstGeom>
          <a:noFill/>
        </p:spPr>
        <p:txBody>
          <a:bodyPr wrap="none" rtlCol="0">
            <a:spAutoFit/>
          </a:bodyPr>
          <a:lstStyle/>
          <a:p>
            <a:r>
              <a:rPr lang="en-US" dirty="0" smtClean="0"/>
              <a:t>Bootstrap</a:t>
            </a:r>
          </a:p>
        </p:txBody>
      </p:sp>
      <p:sp>
        <p:nvSpPr>
          <p:cNvPr id="30" name="TextBox 29"/>
          <p:cNvSpPr txBox="1"/>
          <p:nvPr/>
        </p:nvSpPr>
        <p:spPr>
          <a:xfrm>
            <a:off x="1049867" y="6166165"/>
            <a:ext cx="755322" cy="369332"/>
          </a:xfrm>
          <a:prstGeom prst="rect">
            <a:avLst/>
          </a:prstGeom>
          <a:noFill/>
        </p:spPr>
        <p:txBody>
          <a:bodyPr wrap="none" rtlCol="0">
            <a:spAutoFit/>
          </a:bodyPr>
          <a:lstStyle/>
          <a:p>
            <a:r>
              <a:rPr lang="en-US" dirty="0" err="1" smtClean="0"/>
              <a:t>Monit</a:t>
            </a:r>
            <a:endParaRPr lang="en-US" dirty="0" smtClean="0"/>
          </a:p>
        </p:txBody>
      </p:sp>
      <p:sp>
        <p:nvSpPr>
          <p:cNvPr id="31" name="TextBox 30"/>
          <p:cNvSpPr txBox="1"/>
          <p:nvPr/>
        </p:nvSpPr>
        <p:spPr>
          <a:xfrm>
            <a:off x="3152940" y="6169796"/>
            <a:ext cx="1466192" cy="369332"/>
          </a:xfrm>
          <a:prstGeom prst="rect">
            <a:avLst/>
          </a:prstGeom>
          <a:noFill/>
        </p:spPr>
        <p:txBody>
          <a:bodyPr wrap="none" rtlCol="0">
            <a:spAutoFit/>
          </a:bodyPr>
          <a:lstStyle/>
          <a:p>
            <a:r>
              <a:rPr lang="en-US" dirty="0" err="1" smtClean="0"/>
              <a:t>CruiseControl</a:t>
            </a:r>
            <a:endParaRPr lang="en-US" dirty="0" smtClean="0"/>
          </a:p>
        </p:txBody>
      </p:sp>
      <p:sp>
        <p:nvSpPr>
          <p:cNvPr id="32" name="TextBox 31"/>
          <p:cNvSpPr txBox="1"/>
          <p:nvPr/>
        </p:nvSpPr>
        <p:spPr>
          <a:xfrm>
            <a:off x="5808135" y="6166165"/>
            <a:ext cx="1361258" cy="369332"/>
          </a:xfrm>
          <a:prstGeom prst="rect">
            <a:avLst/>
          </a:prstGeom>
          <a:noFill/>
        </p:spPr>
        <p:txBody>
          <a:bodyPr wrap="none" rtlCol="0">
            <a:spAutoFit/>
          </a:bodyPr>
          <a:lstStyle/>
          <a:p>
            <a:r>
              <a:rPr lang="en-US" dirty="0" smtClean="0"/>
              <a:t>Map Reduce</a:t>
            </a:r>
          </a:p>
        </p:txBody>
      </p:sp>
    </p:spTree>
    <p:custDataLst>
      <p:tags r:id="rId1"/>
    </p:custDataLst>
    <p:extLst>
      <p:ext uri="{BB962C8B-B14F-4D97-AF65-F5344CB8AC3E}">
        <p14:creationId xmlns:p14="http://schemas.microsoft.com/office/powerpoint/2010/main" val="2840361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a:t>
            </a:r>
            <a:r>
              <a:rPr lang="en-US" dirty="0"/>
              <a:t>: </a:t>
            </a:r>
            <a:r>
              <a:rPr lang="en-US" dirty="0" smtClean="0"/>
              <a:t>Bootstrapping Chef</a:t>
            </a:r>
            <a:endParaRPr lang="en-US" dirty="0"/>
          </a:p>
        </p:txBody>
      </p:sp>
      <p:sp>
        <p:nvSpPr>
          <p:cNvPr id="11" name="Content Placeholder 10"/>
          <p:cNvSpPr>
            <a:spLocks noGrp="1"/>
          </p:cNvSpPr>
          <p:nvPr>
            <p:ph sz="half" idx="1"/>
          </p:nvPr>
        </p:nvSpPr>
        <p:spPr/>
        <p:txBody>
          <a:bodyPr>
            <a:normAutofit/>
          </a:bodyPr>
          <a:lstStyle/>
          <a:p>
            <a:endParaRPr lang="en-US" dirty="0" smtClean="0"/>
          </a:p>
          <a:p>
            <a:endParaRPr lang="en-US" dirty="0"/>
          </a:p>
        </p:txBody>
      </p:sp>
      <p:pic>
        <p:nvPicPr>
          <p:cNvPr id="12" name="Content Placeholder 11"/>
          <p:cNvPicPr>
            <a:picLocks noGrp="1" noChangeAspect="1"/>
          </p:cNvPicPr>
          <p:nvPr>
            <p:ph sz="half" idx="2"/>
          </p:nvPr>
        </p:nvPicPr>
        <p:blipFill>
          <a:blip r:embed="rId3" cstate="print">
            <a:extLst>
              <a:ext uri="{28A0092B-C50C-407E-A947-70E740481C1C}">
                <a14:useLocalDpi xmlns:a14="http://schemas.microsoft.com/office/drawing/2010/main"/>
              </a:ext>
            </a:extLst>
          </a:blip>
          <a:srcRect/>
          <a:stretch>
            <a:fillRect/>
          </a:stretch>
        </p:blipFill>
        <p:spPr/>
      </p:pic>
      <p:sp>
        <p:nvSpPr>
          <p:cNvPr id="3" name="Date Placeholder 2"/>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17</a:t>
            </a:fld>
            <a:endParaRPr lang="en-US"/>
          </a:p>
        </p:txBody>
      </p:sp>
      <p:pic>
        <p:nvPicPr>
          <p:cNvPr id="4" name="Picture 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68105" y="2002542"/>
            <a:ext cx="918995" cy="918995"/>
          </a:xfrm>
          <a:prstGeom prst="rect">
            <a:avLst/>
          </a:prstGeom>
        </p:spPr>
      </p:pic>
      <p:pic>
        <p:nvPicPr>
          <p:cNvPr id="6" name="Picture 5"/>
          <p:cNvPicPr>
            <a:picLocks noChangeAspect="1"/>
          </p:cNvPicPr>
          <p:nvPr/>
        </p:nvPicPr>
        <p:blipFill>
          <a:blip r:embed="rId5"/>
          <a:stretch>
            <a:fillRect/>
          </a:stretch>
        </p:blipFill>
        <p:spPr>
          <a:xfrm>
            <a:off x="1799723" y="3274767"/>
            <a:ext cx="1692204" cy="1286075"/>
          </a:xfrm>
          <a:prstGeom prst="rect">
            <a:avLst/>
          </a:prstGeom>
        </p:spPr>
      </p:pic>
      <p:cxnSp>
        <p:nvCxnSpPr>
          <p:cNvPr id="8" name="Straight Arrow Connector 7"/>
          <p:cNvCxnSpPr/>
          <p:nvPr/>
        </p:nvCxnSpPr>
        <p:spPr>
          <a:xfrm>
            <a:off x="1564762" y="2676829"/>
            <a:ext cx="918995" cy="448228"/>
          </a:xfrm>
          <a:prstGeom prst="straightConnector1">
            <a:avLst/>
          </a:prstGeom>
          <a:ln w="76200" cmpd="sng">
            <a:tailEnd type="arrow"/>
          </a:ln>
        </p:spPr>
        <p:style>
          <a:lnRef idx="2">
            <a:schemeClr val="accent1"/>
          </a:lnRef>
          <a:fillRef idx="0">
            <a:schemeClr val="accent1"/>
          </a:fillRef>
          <a:effectRef idx="1">
            <a:schemeClr val="accent1"/>
          </a:effectRef>
          <a:fontRef idx="minor">
            <a:schemeClr val="tx1"/>
          </a:fontRef>
        </p:style>
      </p:cxnSp>
      <p:pic>
        <p:nvPicPr>
          <p:cNvPr id="9" name="Picture 8"/>
          <p:cNvPicPr>
            <a:picLocks noChangeAspect="1"/>
          </p:cNvPicPr>
          <p:nvPr/>
        </p:nvPicPr>
        <p:blipFill>
          <a:blip r:embed="rId6"/>
          <a:stretch>
            <a:fillRect/>
          </a:stretch>
        </p:blipFill>
        <p:spPr>
          <a:xfrm>
            <a:off x="568105" y="4437648"/>
            <a:ext cx="996657" cy="1451015"/>
          </a:xfrm>
          <a:prstGeom prst="rect">
            <a:avLst/>
          </a:prstGeom>
        </p:spPr>
      </p:pic>
      <p:cxnSp>
        <p:nvCxnSpPr>
          <p:cNvPr id="13" name="Straight Arrow Connector 12"/>
          <p:cNvCxnSpPr/>
          <p:nvPr/>
        </p:nvCxnSpPr>
        <p:spPr>
          <a:xfrm flipH="1">
            <a:off x="1865524" y="4310860"/>
            <a:ext cx="618233" cy="584904"/>
          </a:xfrm>
          <a:prstGeom prst="straightConnector1">
            <a:avLst/>
          </a:prstGeom>
          <a:ln w="76200" cmpd="sng">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1684667" y="2290785"/>
            <a:ext cx="2678062" cy="369332"/>
          </a:xfrm>
          <a:prstGeom prst="rect">
            <a:avLst/>
          </a:prstGeom>
          <a:noFill/>
        </p:spPr>
        <p:txBody>
          <a:bodyPr wrap="none" rtlCol="0">
            <a:spAutoFit/>
          </a:bodyPr>
          <a:lstStyle/>
          <a:p>
            <a:r>
              <a:rPr lang="en-US" dirty="0" smtClean="0">
                <a:latin typeface="Courier New"/>
                <a:cs typeface="Courier New"/>
              </a:rPr>
              <a:t>chef</a:t>
            </a:r>
            <a:r>
              <a:rPr lang="en-US" dirty="0">
                <a:latin typeface="Courier New"/>
                <a:cs typeface="Courier New"/>
              </a:rPr>
              <a:t>-</a:t>
            </a:r>
            <a:r>
              <a:rPr lang="en-US" dirty="0" err="1">
                <a:latin typeface="Courier New"/>
                <a:cs typeface="Courier New"/>
              </a:rPr>
              <a:t>bootstrap.git</a:t>
            </a:r>
            <a:endParaRPr lang="en-US" dirty="0">
              <a:latin typeface="Courier New"/>
              <a:cs typeface="Courier New"/>
            </a:endParaRPr>
          </a:p>
        </p:txBody>
      </p:sp>
      <p:sp>
        <p:nvSpPr>
          <p:cNvPr id="18" name="TextBox 17"/>
          <p:cNvSpPr txBox="1"/>
          <p:nvPr/>
        </p:nvSpPr>
        <p:spPr>
          <a:xfrm>
            <a:off x="1651249" y="4996870"/>
            <a:ext cx="2910309" cy="323165"/>
          </a:xfrm>
          <a:prstGeom prst="rect">
            <a:avLst/>
          </a:prstGeom>
          <a:noFill/>
        </p:spPr>
        <p:txBody>
          <a:bodyPr wrap="square" rtlCol="0">
            <a:spAutoFit/>
          </a:bodyPr>
          <a:lstStyle/>
          <a:p>
            <a:r>
              <a:rPr lang="en-US" sz="1500" dirty="0" smtClean="0">
                <a:latin typeface="Courier New"/>
                <a:cs typeface="Courier New"/>
              </a:rPr>
              <a:t>./deploy bare 192.1.1.1</a:t>
            </a:r>
            <a:endParaRPr lang="en-US" sz="1500" dirty="0">
              <a:latin typeface="Courier New"/>
              <a:cs typeface="Courier New"/>
            </a:endParaRPr>
          </a:p>
        </p:txBody>
      </p:sp>
      <p:sp>
        <p:nvSpPr>
          <p:cNvPr id="7" name="Rectangle 6"/>
          <p:cNvSpPr/>
          <p:nvPr/>
        </p:nvSpPr>
        <p:spPr>
          <a:xfrm>
            <a:off x="0" y="6488668"/>
            <a:ext cx="8531788" cy="369332"/>
          </a:xfrm>
          <a:prstGeom prst="rect">
            <a:avLst/>
          </a:prstGeom>
        </p:spPr>
        <p:txBody>
          <a:bodyPr wrap="square">
            <a:spAutoFit/>
          </a:bodyPr>
          <a:lstStyle/>
          <a:p>
            <a:pPr algn="ctr"/>
            <a:r>
              <a:rPr lang="en-US" dirty="0"/>
              <a:t>https://</a:t>
            </a:r>
            <a:r>
              <a:rPr lang="en-US" dirty="0" err="1"/>
              <a:t>github.com</a:t>
            </a:r>
            <a:r>
              <a:rPr lang="en-US" dirty="0"/>
              <a:t>/</a:t>
            </a:r>
            <a:r>
              <a:rPr lang="en-US" dirty="0" err="1"/>
              <a:t>aforward</a:t>
            </a:r>
            <a:r>
              <a:rPr lang="en-US" dirty="0"/>
              <a:t>/chef-bootstrap</a:t>
            </a:r>
          </a:p>
        </p:txBody>
      </p:sp>
    </p:spTree>
    <p:extLst>
      <p:ext uri="{BB962C8B-B14F-4D97-AF65-F5344CB8AC3E}">
        <p14:creationId xmlns:p14="http://schemas.microsoft.com/office/powerpoint/2010/main" val="1710067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Chef Examples - execute</a:t>
            </a:r>
            <a:endParaRPr lang="en-US" dirty="0"/>
          </a:p>
        </p:txBody>
      </p:sp>
      <p:sp>
        <p:nvSpPr>
          <p:cNvPr id="3" name="Content Placeholder 2"/>
          <p:cNvSpPr>
            <a:spLocks noGrp="1"/>
          </p:cNvSpPr>
          <p:nvPr>
            <p:ph idx="1"/>
          </p:nvPr>
        </p:nvSpPr>
        <p:spPr/>
        <p:txBody>
          <a:bodyPr>
            <a:normAutofit fontScale="62500" lnSpcReduction="20000"/>
          </a:bodyPr>
          <a:lstStyle/>
          <a:p>
            <a:pPr marL="114300" indent="0">
              <a:buNone/>
            </a:pPr>
            <a:r>
              <a:rPr lang="en-US" dirty="0" err="1">
                <a:latin typeface="Courier New"/>
                <a:cs typeface="Courier New"/>
              </a:rPr>
              <a:t>dirname</a:t>
            </a:r>
            <a:r>
              <a:rPr lang="en-US" dirty="0">
                <a:latin typeface="Courier New"/>
                <a:cs typeface="Courier New"/>
              </a:rPr>
              <a:t> = "</a:t>
            </a:r>
            <a:r>
              <a:rPr lang="en-US" dirty="0" err="1">
                <a:latin typeface="Courier New"/>
                <a:cs typeface="Courier New"/>
              </a:rPr>
              <a:t>monit</a:t>
            </a:r>
            <a:r>
              <a:rPr lang="en-US" dirty="0">
                <a:latin typeface="Courier New"/>
                <a:cs typeface="Courier New"/>
              </a:rPr>
              <a:t>-#{node[:</a:t>
            </a:r>
            <a:r>
              <a:rPr lang="en-US" dirty="0" err="1">
                <a:latin typeface="Courier New"/>
                <a:cs typeface="Courier New"/>
              </a:rPr>
              <a:t>monit</a:t>
            </a:r>
            <a:r>
              <a:rPr lang="en-US" dirty="0">
                <a:latin typeface="Courier New"/>
                <a:cs typeface="Courier New"/>
              </a:rPr>
              <a:t>][:version]}"</a:t>
            </a:r>
          </a:p>
          <a:p>
            <a:pPr marL="114300" indent="0">
              <a:buNone/>
            </a:pPr>
            <a:r>
              <a:rPr lang="en-US" dirty="0">
                <a:latin typeface="Courier New"/>
                <a:cs typeface="Courier New"/>
              </a:rPr>
              <a:t>filename = "#{</a:t>
            </a:r>
            <a:r>
              <a:rPr lang="en-US" dirty="0" err="1">
                <a:latin typeface="Courier New"/>
                <a:cs typeface="Courier New"/>
              </a:rPr>
              <a:t>dirname</a:t>
            </a:r>
            <a:r>
              <a:rPr lang="en-US" dirty="0">
                <a:latin typeface="Courier New"/>
                <a:cs typeface="Courier New"/>
              </a:rPr>
              <a:t>}-linux-x64.tar.gz"</a:t>
            </a:r>
          </a:p>
          <a:p>
            <a:pPr marL="114300" indent="0">
              <a:buNone/>
            </a:pPr>
            <a:endParaRPr lang="en-US" dirty="0">
              <a:latin typeface="Courier New"/>
              <a:cs typeface="Courier New"/>
            </a:endParaRPr>
          </a:p>
          <a:p>
            <a:pPr marL="114300" indent="0">
              <a:buNone/>
            </a:pPr>
            <a:r>
              <a:rPr lang="en-US" dirty="0" err="1">
                <a:latin typeface="Courier New"/>
                <a:cs typeface="Courier New"/>
              </a:rPr>
              <a:t>cookbook_file</a:t>
            </a:r>
            <a:r>
              <a:rPr lang="en-US" dirty="0">
                <a:latin typeface="Courier New"/>
                <a:cs typeface="Courier New"/>
              </a:rPr>
              <a:t> "/</a:t>
            </a:r>
            <a:r>
              <a:rPr lang="en-US" dirty="0" err="1">
                <a:latin typeface="Courier New"/>
                <a:cs typeface="Courier New"/>
              </a:rPr>
              <a:t>tmp</a:t>
            </a:r>
            <a:r>
              <a:rPr lang="en-US" dirty="0">
                <a:latin typeface="Courier New"/>
                <a:cs typeface="Courier New"/>
              </a:rPr>
              <a:t>/#{filename}" do</a:t>
            </a:r>
          </a:p>
          <a:p>
            <a:pPr marL="114300" indent="0">
              <a:buNone/>
            </a:pPr>
            <a:r>
              <a:rPr lang="en-US" dirty="0">
                <a:latin typeface="Courier New"/>
                <a:cs typeface="Courier New"/>
              </a:rPr>
              <a:t>  source filename</a:t>
            </a:r>
          </a:p>
          <a:p>
            <a:pPr marL="114300" indent="0">
              <a:buNone/>
            </a:pPr>
            <a:r>
              <a:rPr lang="en-US" dirty="0">
                <a:latin typeface="Courier New"/>
                <a:cs typeface="Courier New"/>
              </a:rPr>
              <a:t>  owner 'root'</a:t>
            </a:r>
          </a:p>
          <a:p>
            <a:pPr marL="114300" indent="0">
              <a:buNone/>
            </a:pPr>
            <a:r>
              <a:rPr lang="en-US" dirty="0">
                <a:latin typeface="Courier New"/>
                <a:cs typeface="Courier New"/>
              </a:rPr>
              <a:t>  group 'root'</a:t>
            </a:r>
          </a:p>
          <a:p>
            <a:pPr marL="114300" indent="0">
              <a:buNone/>
            </a:pPr>
            <a:r>
              <a:rPr lang="en-US" dirty="0">
                <a:latin typeface="Courier New"/>
                <a:cs typeface="Courier New"/>
              </a:rPr>
              <a:t>  mode '0644'</a:t>
            </a:r>
          </a:p>
          <a:p>
            <a:pPr marL="114300" indent="0">
              <a:buNone/>
            </a:pPr>
            <a:r>
              <a:rPr lang="en-US" dirty="0">
                <a:latin typeface="Courier New"/>
                <a:cs typeface="Courier New"/>
              </a:rPr>
              <a:t>end</a:t>
            </a:r>
          </a:p>
          <a:p>
            <a:pPr marL="114300" indent="0">
              <a:buNone/>
            </a:pPr>
            <a:endParaRPr lang="en-US" dirty="0">
              <a:latin typeface="Courier New"/>
              <a:cs typeface="Courier New"/>
            </a:endParaRPr>
          </a:p>
          <a:p>
            <a:pPr marL="114300" indent="0">
              <a:buNone/>
            </a:pPr>
            <a:r>
              <a:rPr lang="en-US" dirty="0">
                <a:latin typeface="Courier New"/>
                <a:cs typeface="Courier New"/>
              </a:rPr>
              <a:t>execute "tar </a:t>
            </a:r>
            <a:r>
              <a:rPr lang="en-US" dirty="0" err="1">
                <a:latin typeface="Courier New"/>
                <a:cs typeface="Courier New"/>
              </a:rPr>
              <a:t>zxfv</a:t>
            </a:r>
            <a:r>
              <a:rPr lang="en-US" dirty="0">
                <a:latin typeface="Courier New"/>
                <a:cs typeface="Courier New"/>
              </a:rPr>
              <a:t> #{filename}" do</a:t>
            </a:r>
          </a:p>
          <a:p>
            <a:pPr marL="114300" indent="0">
              <a:buNone/>
            </a:pPr>
            <a:r>
              <a:rPr lang="en-US" dirty="0">
                <a:latin typeface="Courier New"/>
                <a:cs typeface="Courier New"/>
              </a:rPr>
              <a:t>  </a:t>
            </a:r>
            <a:r>
              <a:rPr lang="en-US" dirty="0" err="1">
                <a:latin typeface="Courier New"/>
                <a:cs typeface="Courier New"/>
              </a:rPr>
              <a:t>cwd</a:t>
            </a:r>
            <a:r>
              <a:rPr lang="en-US" dirty="0">
                <a:latin typeface="Courier New"/>
                <a:cs typeface="Courier New"/>
              </a:rPr>
              <a:t> "/</a:t>
            </a:r>
            <a:r>
              <a:rPr lang="en-US" dirty="0" err="1" smtClean="0">
                <a:latin typeface="Courier New"/>
                <a:cs typeface="Courier New"/>
              </a:rPr>
              <a:t>tmp</a:t>
            </a:r>
            <a:r>
              <a:rPr lang="en-US" dirty="0" smtClean="0">
                <a:latin typeface="Courier New"/>
                <a:cs typeface="Courier New"/>
              </a:rPr>
              <a:t>”</a:t>
            </a:r>
            <a:endParaRPr lang="en-US" dirty="0">
              <a:latin typeface="Courier New"/>
              <a:cs typeface="Courier New"/>
            </a:endParaRPr>
          </a:p>
          <a:p>
            <a:pPr marL="114300" indent="0">
              <a:buNone/>
            </a:pPr>
            <a:r>
              <a:rPr lang="en-US" dirty="0" smtClean="0">
                <a:latin typeface="Courier New"/>
                <a:cs typeface="Courier New"/>
              </a:rPr>
              <a:t>  </a:t>
            </a:r>
            <a:r>
              <a:rPr lang="en-US" dirty="0" err="1" smtClean="0">
                <a:latin typeface="Courier New"/>
                <a:cs typeface="Courier New"/>
              </a:rPr>
              <a:t>not_if</a:t>
            </a:r>
            <a:r>
              <a:rPr lang="en-US" dirty="0" smtClean="0">
                <a:latin typeface="Courier New"/>
                <a:cs typeface="Courier New"/>
              </a:rPr>
              <a:t> </a:t>
            </a:r>
            <a:r>
              <a:rPr lang="en-US" dirty="0">
                <a:latin typeface="Courier New"/>
                <a:cs typeface="Courier New"/>
              </a:rPr>
              <a:t>{ </a:t>
            </a:r>
            <a:r>
              <a:rPr lang="en-US" dirty="0" err="1">
                <a:latin typeface="Courier New"/>
                <a:cs typeface="Courier New"/>
              </a:rPr>
              <a:t>File.exists</a:t>
            </a:r>
            <a:r>
              <a:rPr lang="en-US" dirty="0">
                <a:latin typeface="Courier New"/>
                <a:cs typeface="Courier New"/>
              </a:rPr>
              <a:t>?("/</a:t>
            </a:r>
            <a:r>
              <a:rPr lang="en-US" dirty="0" err="1">
                <a:latin typeface="Courier New"/>
                <a:cs typeface="Courier New"/>
              </a:rPr>
              <a:t>tmp</a:t>
            </a:r>
            <a:r>
              <a:rPr lang="en-US" dirty="0">
                <a:latin typeface="Courier New"/>
                <a:cs typeface="Courier New"/>
              </a:rPr>
              <a:t>/#{</a:t>
            </a:r>
            <a:r>
              <a:rPr lang="en-US" dirty="0" err="1">
                <a:latin typeface="Courier New"/>
                <a:cs typeface="Courier New"/>
              </a:rPr>
              <a:t>dirname</a:t>
            </a:r>
            <a:r>
              <a:rPr lang="en-US" dirty="0">
                <a:latin typeface="Courier New"/>
                <a:cs typeface="Courier New"/>
              </a:rPr>
              <a:t>}") }</a:t>
            </a:r>
          </a:p>
          <a:p>
            <a:pPr marL="114300" indent="0">
              <a:buNone/>
            </a:pPr>
            <a:r>
              <a:rPr lang="en-US" dirty="0">
                <a:latin typeface="Courier New"/>
                <a:cs typeface="Courier New"/>
              </a:rPr>
              <a:t>end</a:t>
            </a:r>
          </a:p>
          <a:p>
            <a:pPr marL="114300" indent="0">
              <a:buNone/>
            </a:pPr>
            <a:endParaRPr lang="en-US" dirty="0">
              <a:latin typeface="Courier New"/>
              <a:cs typeface="Courier New"/>
            </a:endParaRPr>
          </a:p>
          <a:p>
            <a:pPr marL="114300" indent="0">
              <a:buNone/>
            </a:pPr>
            <a:r>
              <a:rPr lang="en-US" dirty="0">
                <a:latin typeface="Courier New"/>
                <a:cs typeface="Courier New"/>
              </a:rPr>
              <a:t>execute "</a:t>
            </a:r>
            <a:r>
              <a:rPr lang="en-US" dirty="0" err="1">
                <a:latin typeface="Courier New"/>
                <a:cs typeface="Courier New"/>
              </a:rPr>
              <a:t>cp</a:t>
            </a:r>
            <a:r>
              <a:rPr lang="en-US" dirty="0">
                <a:latin typeface="Courier New"/>
                <a:cs typeface="Courier New"/>
              </a:rPr>
              <a:t> #{</a:t>
            </a:r>
            <a:r>
              <a:rPr lang="en-US" dirty="0" err="1">
                <a:latin typeface="Courier New"/>
                <a:cs typeface="Courier New"/>
              </a:rPr>
              <a:t>dirname</a:t>
            </a:r>
            <a:r>
              <a:rPr lang="en-US" dirty="0">
                <a:latin typeface="Courier New"/>
                <a:cs typeface="Courier New"/>
              </a:rPr>
              <a:t>}/bin/</a:t>
            </a:r>
            <a:r>
              <a:rPr lang="en-US" dirty="0" err="1">
                <a:latin typeface="Courier New"/>
                <a:cs typeface="Courier New"/>
              </a:rPr>
              <a:t>monit</a:t>
            </a:r>
            <a:r>
              <a:rPr lang="en-US" dirty="0">
                <a:latin typeface="Courier New"/>
                <a:cs typeface="Courier New"/>
              </a:rPr>
              <a:t> #{node[:</a:t>
            </a:r>
            <a:r>
              <a:rPr lang="en-US" dirty="0" err="1">
                <a:latin typeface="Courier New"/>
                <a:cs typeface="Courier New"/>
              </a:rPr>
              <a:t>monit</a:t>
            </a:r>
            <a:r>
              <a:rPr lang="en-US" dirty="0">
                <a:latin typeface="Courier New"/>
                <a:cs typeface="Courier New"/>
              </a:rPr>
              <a:t>][:</a:t>
            </a:r>
            <a:r>
              <a:rPr lang="en-US" dirty="0" err="1">
                <a:latin typeface="Courier New"/>
                <a:cs typeface="Courier New"/>
              </a:rPr>
              <a:t>bin_file</a:t>
            </a:r>
            <a:r>
              <a:rPr lang="en-US" dirty="0">
                <a:latin typeface="Courier New"/>
                <a:cs typeface="Courier New"/>
              </a:rPr>
              <a:t>]}" do</a:t>
            </a:r>
          </a:p>
          <a:p>
            <a:pPr marL="114300" indent="0">
              <a:buNone/>
            </a:pPr>
            <a:r>
              <a:rPr lang="en-US" dirty="0">
                <a:latin typeface="Courier New"/>
                <a:cs typeface="Courier New"/>
              </a:rPr>
              <a:t>  </a:t>
            </a:r>
            <a:r>
              <a:rPr lang="en-US" dirty="0" err="1">
                <a:latin typeface="Courier New"/>
                <a:cs typeface="Courier New"/>
              </a:rPr>
              <a:t>cwd</a:t>
            </a:r>
            <a:r>
              <a:rPr lang="en-US" dirty="0">
                <a:latin typeface="Courier New"/>
                <a:cs typeface="Courier New"/>
              </a:rPr>
              <a:t> "/</a:t>
            </a:r>
            <a:r>
              <a:rPr lang="en-US" dirty="0" err="1">
                <a:latin typeface="Courier New"/>
                <a:cs typeface="Courier New"/>
              </a:rPr>
              <a:t>tmp</a:t>
            </a:r>
            <a:r>
              <a:rPr lang="en-US" dirty="0">
                <a:latin typeface="Courier New"/>
                <a:cs typeface="Courier New"/>
              </a:rPr>
              <a:t>"</a:t>
            </a:r>
          </a:p>
          <a:p>
            <a:pPr marL="114300" indent="0">
              <a:buNone/>
            </a:pPr>
            <a:r>
              <a:rPr lang="en-US" dirty="0">
                <a:latin typeface="Courier New"/>
                <a:cs typeface="Courier New"/>
              </a:rPr>
              <a:t>  user 'root'</a:t>
            </a:r>
          </a:p>
          <a:p>
            <a:pPr marL="114300" indent="0">
              <a:buNone/>
            </a:pPr>
            <a:r>
              <a:rPr lang="en-US" dirty="0">
                <a:latin typeface="Courier New"/>
                <a:cs typeface="Courier New"/>
              </a:rPr>
              <a:t>  group 'root'</a:t>
            </a:r>
          </a:p>
          <a:p>
            <a:pPr marL="114300" indent="0">
              <a:buNone/>
            </a:pPr>
            <a:r>
              <a:rPr lang="en-US" dirty="0">
                <a:latin typeface="Courier New"/>
                <a:cs typeface="Courier New"/>
              </a:rPr>
              <a:t>  </a:t>
            </a:r>
            <a:r>
              <a:rPr lang="en-US" dirty="0" err="1">
                <a:latin typeface="Courier New"/>
                <a:cs typeface="Courier New"/>
              </a:rPr>
              <a:t>only_if</a:t>
            </a:r>
            <a:r>
              <a:rPr lang="en-US" dirty="0">
                <a:latin typeface="Courier New"/>
                <a:cs typeface="Courier New"/>
              </a:rPr>
              <a:t> { `</a:t>
            </a:r>
            <a:r>
              <a:rPr lang="en-US" dirty="0" err="1">
                <a:latin typeface="Courier New"/>
                <a:cs typeface="Courier New"/>
              </a:rPr>
              <a:t>monit</a:t>
            </a:r>
            <a:r>
              <a:rPr lang="en-US" dirty="0">
                <a:latin typeface="Courier New"/>
                <a:cs typeface="Courier New"/>
              </a:rPr>
              <a:t> -V | </a:t>
            </a:r>
            <a:r>
              <a:rPr lang="en-US" dirty="0" err="1">
                <a:latin typeface="Courier New"/>
                <a:cs typeface="Courier New"/>
              </a:rPr>
              <a:t>grep</a:t>
            </a:r>
            <a:r>
              <a:rPr lang="en-US" dirty="0">
                <a:latin typeface="Courier New"/>
                <a:cs typeface="Courier New"/>
              </a:rPr>
              <a:t> #{node[:</a:t>
            </a:r>
            <a:r>
              <a:rPr lang="en-US" dirty="0" err="1">
                <a:latin typeface="Courier New"/>
                <a:cs typeface="Courier New"/>
              </a:rPr>
              <a:t>monit</a:t>
            </a:r>
            <a:r>
              <a:rPr lang="en-US" dirty="0">
                <a:latin typeface="Courier New"/>
                <a:cs typeface="Courier New"/>
              </a:rPr>
              <a:t>][:version]}`.empty? }</a:t>
            </a:r>
          </a:p>
          <a:p>
            <a:pPr marL="114300" indent="0">
              <a:buNone/>
            </a:pPr>
            <a:r>
              <a:rPr lang="en-US" dirty="0">
                <a:latin typeface="Courier New"/>
                <a:cs typeface="Courier New"/>
              </a:rPr>
              <a:t>end</a:t>
            </a:r>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18</a:t>
            </a:fld>
            <a:endParaRPr lang="en-US"/>
          </a:p>
        </p:txBody>
      </p:sp>
    </p:spTree>
    <p:extLst>
      <p:ext uri="{BB962C8B-B14F-4D97-AF65-F5344CB8AC3E}">
        <p14:creationId xmlns:p14="http://schemas.microsoft.com/office/powerpoint/2010/main" val="2283798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Chef Examples - upstart</a:t>
            </a:r>
            <a:endParaRPr lang="en-US" dirty="0"/>
          </a:p>
        </p:txBody>
      </p:sp>
      <p:sp>
        <p:nvSpPr>
          <p:cNvPr id="3" name="Content Placeholder 2"/>
          <p:cNvSpPr>
            <a:spLocks noGrp="1"/>
          </p:cNvSpPr>
          <p:nvPr>
            <p:ph idx="1"/>
          </p:nvPr>
        </p:nvSpPr>
        <p:spPr/>
        <p:txBody>
          <a:bodyPr>
            <a:normAutofit lnSpcReduction="10000"/>
          </a:bodyPr>
          <a:lstStyle/>
          <a:p>
            <a:pPr marL="114300" indent="0">
              <a:buNone/>
            </a:pPr>
            <a:r>
              <a:rPr lang="en-US" dirty="0">
                <a:latin typeface="Courier New"/>
                <a:cs typeface="Courier New"/>
              </a:rPr>
              <a:t>template "/</a:t>
            </a:r>
            <a:r>
              <a:rPr lang="en-US" dirty="0" err="1">
                <a:latin typeface="Courier New"/>
                <a:cs typeface="Courier New"/>
              </a:rPr>
              <a:t>etc</a:t>
            </a:r>
            <a:r>
              <a:rPr lang="en-US" dirty="0">
                <a:latin typeface="Courier New"/>
                <a:cs typeface="Courier New"/>
              </a:rPr>
              <a:t>/</a:t>
            </a:r>
            <a:r>
              <a:rPr lang="en-US" dirty="0" err="1">
                <a:latin typeface="Courier New"/>
                <a:cs typeface="Courier New"/>
              </a:rPr>
              <a:t>init</a:t>
            </a:r>
            <a:r>
              <a:rPr lang="en-US" dirty="0">
                <a:latin typeface="Courier New"/>
                <a:cs typeface="Courier New"/>
              </a:rPr>
              <a:t>/</a:t>
            </a:r>
            <a:r>
              <a:rPr lang="en-US" dirty="0" err="1">
                <a:latin typeface="Courier New"/>
                <a:cs typeface="Courier New"/>
              </a:rPr>
              <a:t>monit.conf</a:t>
            </a:r>
            <a:r>
              <a:rPr lang="en-US" dirty="0">
                <a:latin typeface="Courier New"/>
                <a:cs typeface="Courier New"/>
              </a:rPr>
              <a:t>" do</a:t>
            </a:r>
          </a:p>
          <a:p>
            <a:pPr marL="114300" indent="0">
              <a:buNone/>
            </a:pPr>
            <a:r>
              <a:rPr lang="en-US" dirty="0">
                <a:latin typeface="Courier New"/>
                <a:cs typeface="Courier New"/>
              </a:rPr>
              <a:t>  owner "root"</a:t>
            </a:r>
          </a:p>
          <a:p>
            <a:pPr marL="114300" indent="0">
              <a:buNone/>
            </a:pPr>
            <a:r>
              <a:rPr lang="en-US" dirty="0">
                <a:latin typeface="Courier New"/>
                <a:cs typeface="Courier New"/>
              </a:rPr>
              <a:t>  group "root"</a:t>
            </a:r>
          </a:p>
          <a:p>
            <a:pPr marL="114300" indent="0">
              <a:buNone/>
            </a:pPr>
            <a:r>
              <a:rPr lang="en-US" dirty="0">
                <a:latin typeface="Courier New"/>
                <a:cs typeface="Courier New"/>
              </a:rPr>
              <a:t>  mode 0700</a:t>
            </a:r>
          </a:p>
          <a:p>
            <a:pPr marL="114300" indent="0">
              <a:buNone/>
            </a:pPr>
            <a:r>
              <a:rPr lang="en-US" dirty="0">
                <a:latin typeface="Courier New"/>
                <a:cs typeface="Courier New"/>
              </a:rPr>
              <a:t>  source '</a:t>
            </a:r>
            <a:r>
              <a:rPr lang="en-US" dirty="0" err="1">
                <a:latin typeface="Courier New"/>
                <a:cs typeface="Courier New"/>
              </a:rPr>
              <a:t>monit.conf.erb</a:t>
            </a:r>
            <a:r>
              <a:rPr lang="en-US" dirty="0">
                <a:latin typeface="Courier New"/>
                <a:cs typeface="Courier New"/>
              </a:rPr>
              <a:t>'</a:t>
            </a:r>
          </a:p>
          <a:p>
            <a:pPr marL="114300" indent="0">
              <a:buNone/>
            </a:pPr>
            <a:r>
              <a:rPr lang="en-US" dirty="0">
                <a:latin typeface="Courier New"/>
                <a:cs typeface="Courier New"/>
              </a:rPr>
              <a:t>end</a:t>
            </a:r>
          </a:p>
          <a:p>
            <a:pPr marL="114300" indent="0">
              <a:buNone/>
            </a:pPr>
            <a:endParaRPr lang="en-US" dirty="0">
              <a:latin typeface="Courier New"/>
              <a:cs typeface="Courier New"/>
            </a:endParaRPr>
          </a:p>
          <a:p>
            <a:pPr marL="114300" indent="0">
              <a:buNone/>
            </a:pPr>
            <a:r>
              <a:rPr lang="en-US" dirty="0">
                <a:latin typeface="Courier New"/>
                <a:cs typeface="Courier New"/>
              </a:rPr>
              <a:t>service "</a:t>
            </a:r>
            <a:r>
              <a:rPr lang="en-US" dirty="0" err="1">
                <a:latin typeface="Courier New"/>
                <a:cs typeface="Courier New"/>
              </a:rPr>
              <a:t>monit</a:t>
            </a:r>
            <a:r>
              <a:rPr lang="en-US" dirty="0">
                <a:latin typeface="Courier New"/>
                <a:cs typeface="Courier New"/>
              </a:rPr>
              <a:t>" do</a:t>
            </a:r>
          </a:p>
          <a:p>
            <a:pPr marL="114300" indent="0">
              <a:buNone/>
            </a:pPr>
            <a:r>
              <a:rPr lang="en-US" dirty="0">
                <a:latin typeface="Courier New"/>
                <a:cs typeface="Courier New"/>
              </a:rPr>
              <a:t>  provider Chef::Provider::Service::Upstart</a:t>
            </a:r>
          </a:p>
          <a:p>
            <a:pPr marL="114300" indent="0">
              <a:buNone/>
            </a:pPr>
            <a:r>
              <a:rPr lang="en-US" dirty="0">
                <a:latin typeface="Courier New"/>
                <a:cs typeface="Courier New"/>
              </a:rPr>
              <a:t>  supports :status =&gt; true, :restart =&gt; true, :reload =&gt; true</a:t>
            </a:r>
          </a:p>
          <a:p>
            <a:pPr marL="114300" indent="0">
              <a:buNone/>
            </a:pPr>
            <a:r>
              <a:rPr lang="en-US" dirty="0">
                <a:latin typeface="Courier New"/>
                <a:cs typeface="Courier New"/>
              </a:rPr>
              <a:t>  action [ :enable ]</a:t>
            </a:r>
          </a:p>
          <a:p>
            <a:pPr marL="114300" indent="0">
              <a:buNone/>
            </a:pPr>
            <a:r>
              <a:rPr lang="en-US" dirty="0">
                <a:latin typeface="Courier New"/>
                <a:cs typeface="Courier New"/>
              </a:rPr>
              <a:t>end</a:t>
            </a:r>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19</a:t>
            </a:fld>
            <a:endParaRPr lang="en-US"/>
          </a:p>
        </p:txBody>
      </p:sp>
    </p:spTree>
    <p:extLst>
      <p:ext uri="{BB962C8B-B14F-4D97-AF65-F5344CB8AC3E}">
        <p14:creationId xmlns:p14="http://schemas.microsoft.com/office/powerpoint/2010/main" val="2101227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1566333"/>
          </a:xfrm>
        </p:spPr>
        <p:txBody>
          <a:bodyPr/>
          <a:lstStyle/>
          <a:p>
            <a:r>
              <a:rPr lang="en-US" sz="4800" dirty="0" err="1" smtClean="0"/>
              <a:t>L'ingénierie</a:t>
            </a:r>
            <a:r>
              <a:rPr lang="en-US" sz="4800" dirty="0" smtClean="0"/>
              <a:t> </a:t>
            </a:r>
            <a:r>
              <a:rPr lang="en-US" sz="4800" dirty="0" err="1"/>
              <a:t>dans</a:t>
            </a:r>
            <a:r>
              <a:rPr lang="en-US" sz="4800" dirty="0"/>
              <a:t> les </a:t>
            </a:r>
            <a:r>
              <a:rPr lang="en-US" sz="4800" dirty="0" err="1"/>
              <a:t>nuages</a:t>
            </a:r>
            <a:endParaRPr lang="fr-CA" sz="4500" dirty="0"/>
          </a:p>
        </p:txBody>
      </p:sp>
      <p:sp>
        <p:nvSpPr>
          <p:cNvPr id="3" name="Subtitle 2"/>
          <p:cNvSpPr>
            <a:spLocks noGrp="1"/>
          </p:cNvSpPr>
          <p:nvPr>
            <p:ph type="subTitle" idx="1"/>
          </p:nvPr>
        </p:nvSpPr>
        <p:spPr>
          <a:xfrm>
            <a:off x="685800" y="3471332"/>
            <a:ext cx="6461760" cy="2624667"/>
          </a:xfrm>
        </p:spPr>
        <p:txBody>
          <a:bodyPr/>
          <a:lstStyle/>
          <a:p>
            <a:r>
              <a:rPr lang="en-US" dirty="0" smtClean="0"/>
              <a:t>Engineering your cloud infrastructure using CHEF</a:t>
            </a:r>
          </a:p>
          <a:p>
            <a:endParaRPr lang="en-US" dirty="0"/>
          </a:p>
          <a:p>
            <a:r>
              <a:rPr lang="en-US" dirty="0" smtClean="0"/>
              <a:t>Dr. Andrew Forward</a:t>
            </a:r>
          </a:p>
          <a:p>
            <a:r>
              <a:rPr lang="en-US" dirty="0" smtClean="0">
                <a:hlinkClick r:id="rId3"/>
              </a:rPr>
              <a:t>aforward@gmail.com</a:t>
            </a:r>
            <a:r>
              <a:rPr lang="en-US" dirty="0" smtClean="0"/>
              <a:t> / @a4word</a:t>
            </a:r>
          </a:p>
          <a:p>
            <a:r>
              <a:rPr lang="en-US" dirty="0" smtClean="0"/>
              <a:t>Le 19 </a:t>
            </a:r>
            <a:r>
              <a:rPr lang="en-US" dirty="0" err="1" smtClean="0"/>
              <a:t>juin</a:t>
            </a:r>
            <a:r>
              <a:rPr lang="en-US" dirty="0" smtClean="0"/>
              <a:t>, 2013</a:t>
            </a:r>
            <a:endParaRPr lang="en-US" dirty="0"/>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2</a:t>
            </a:fld>
            <a:endParaRPr lang="en-US" dirty="0"/>
          </a:p>
        </p:txBody>
      </p:sp>
    </p:spTree>
    <p:extLst>
      <p:ext uri="{BB962C8B-B14F-4D97-AF65-F5344CB8AC3E}">
        <p14:creationId xmlns:p14="http://schemas.microsoft.com/office/powerpoint/2010/main" val="3446244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a:t>
            </a:r>
            <a:r>
              <a:rPr lang="en-US" dirty="0"/>
              <a:t>: </a:t>
            </a:r>
            <a:r>
              <a:rPr lang="en-US" dirty="0" err="1" smtClean="0"/>
              <a:t>Monit</a:t>
            </a:r>
            <a:endParaRPr lang="en-US" dirty="0"/>
          </a:p>
        </p:txBody>
      </p:sp>
      <p:pic>
        <p:nvPicPr>
          <p:cNvPr id="5" name="Content Placeholder 4" descr="Screen Shot 2013-06-11 at 3.46.15 PM.png"/>
          <p:cNvPicPr>
            <a:picLocks noGrp="1" noChangeAspect="1"/>
          </p:cNvPicPr>
          <p:nvPr>
            <p:ph sz="half" idx="1"/>
          </p:nvPr>
        </p:nvPicPr>
        <p:blipFill>
          <a:blip r:embed="rId3" cstate="print">
            <a:extLst>
              <a:ext uri="{28A0092B-C50C-407E-A947-70E740481C1C}">
                <a14:useLocalDpi xmlns:a14="http://schemas.microsoft.com/office/drawing/2010/main"/>
              </a:ext>
            </a:extLst>
          </a:blip>
          <a:srcRect/>
          <a:stretch>
            <a:fillRect/>
          </a:stretch>
        </p:blipFill>
        <p:spPr/>
      </p:pic>
      <p:pic>
        <p:nvPicPr>
          <p:cNvPr id="7" name="Content Placeholder 6"/>
          <p:cNvPicPr>
            <a:picLocks noGrp="1" noChangeAspect="1"/>
          </p:cNvPicPr>
          <p:nvPr>
            <p:ph sz="half" idx="2"/>
          </p:nvPr>
        </p:nvPicPr>
        <p:blipFill>
          <a:blip r:embed="rId4" cstate="print">
            <a:extLst>
              <a:ext uri="{28A0092B-C50C-407E-A947-70E740481C1C}">
                <a14:useLocalDpi xmlns:a14="http://schemas.microsoft.com/office/drawing/2010/main"/>
              </a:ext>
            </a:extLst>
          </a:blip>
          <a:srcRect/>
          <a:stretch>
            <a:fillRect/>
          </a:stretch>
        </p:blipFill>
        <p:spPr/>
      </p:pic>
      <p:sp>
        <p:nvSpPr>
          <p:cNvPr id="3" name="Date Placeholder 2"/>
          <p:cNvSpPr>
            <a:spLocks noGrp="1"/>
          </p:cNvSpPr>
          <p:nvPr>
            <p:ph type="dt" sz="half" idx="10"/>
          </p:nvPr>
        </p:nvSpPr>
        <p:spPr/>
        <p:txBody>
          <a:bodyPr/>
          <a:lstStyle/>
          <a:p>
            <a:r>
              <a:rPr lang="en-CA" smtClean="0"/>
              <a:t>2013-06-19</a:t>
            </a:r>
            <a:endParaRPr lang="en-US"/>
          </a:p>
        </p:txBody>
      </p:sp>
      <p:sp>
        <p:nvSpPr>
          <p:cNvPr id="4" name="Slide Number Placeholder 3"/>
          <p:cNvSpPr>
            <a:spLocks noGrp="1"/>
          </p:cNvSpPr>
          <p:nvPr>
            <p:ph type="sldNum" sz="quarter" idx="12"/>
          </p:nvPr>
        </p:nvSpPr>
        <p:spPr/>
        <p:txBody>
          <a:bodyPr/>
          <a:lstStyle/>
          <a:p>
            <a:fld id="{6E2D2B3B-882E-40F3-A32F-6DD516915044}" type="slidenum">
              <a:rPr lang="en-US" smtClean="0"/>
              <a:pPr/>
              <a:t>20</a:t>
            </a:fld>
            <a:endParaRPr lang="en-US"/>
          </a:p>
        </p:txBody>
      </p:sp>
      <p:sp>
        <p:nvSpPr>
          <p:cNvPr id="6" name="Rectangle 5"/>
          <p:cNvSpPr/>
          <p:nvPr/>
        </p:nvSpPr>
        <p:spPr>
          <a:xfrm>
            <a:off x="0" y="6488668"/>
            <a:ext cx="8531788" cy="369332"/>
          </a:xfrm>
          <a:prstGeom prst="rect">
            <a:avLst/>
          </a:prstGeom>
        </p:spPr>
        <p:txBody>
          <a:bodyPr wrap="square">
            <a:spAutoFit/>
          </a:bodyPr>
          <a:lstStyle/>
          <a:p>
            <a:pPr algn="ctr"/>
            <a:r>
              <a:rPr lang="en-US" dirty="0"/>
              <a:t>https://</a:t>
            </a:r>
            <a:r>
              <a:rPr lang="en-US" dirty="0" err="1"/>
              <a:t>github.com</a:t>
            </a:r>
            <a:r>
              <a:rPr lang="en-US" dirty="0"/>
              <a:t>/</a:t>
            </a:r>
            <a:r>
              <a:rPr lang="en-US" dirty="0" err="1"/>
              <a:t>aforward</a:t>
            </a:r>
            <a:r>
              <a:rPr lang="en-US" dirty="0"/>
              <a:t>/chef-</a:t>
            </a:r>
            <a:r>
              <a:rPr lang="en-US" dirty="0" err="1"/>
              <a:t>monit</a:t>
            </a:r>
            <a:endParaRPr lang="en-US" dirty="0"/>
          </a:p>
        </p:txBody>
      </p:sp>
    </p:spTree>
    <p:extLst>
      <p:ext uri="{BB962C8B-B14F-4D97-AF65-F5344CB8AC3E}">
        <p14:creationId xmlns:p14="http://schemas.microsoft.com/office/powerpoint/2010/main" val="865024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a:t>
            </a:r>
            <a:r>
              <a:rPr lang="en-US" dirty="0"/>
              <a:t>: </a:t>
            </a:r>
            <a:r>
              <a:rPr lang="en-US" dirty="0" smtClean="0"/>
              <a:t>Build Server</a:t>
            </a:r>
            <a:endParaRPr lang="en-US" dirty="0"/>
          </a:p>
        </p:txBody>
      </p:sp>
      <p:pic>
        <p:nvPicPr>
          <p:cNvPr id="9" name="Content Placeholder 8"/>
          <p:cNvPicPr>
            <a:picLocks noGrp="1" noChangeAspect="1"/>
          </p:cNvPicPr>
          <p:nvPr>
            <p:ph sz="half" idx="2"/>
          </p:nvPr>
        </p:nvPicPr>
        <p:blipFill>
          <a:blip r:embed="rId2" cstate="print">
            <a:extLst>
              <a:ext uri="{28A0092B-C50C-407E-A947-70E740481C1C}">
                <a14:useLocalDpi xmlns:a14="http://schemas.microsoft.com/office/drawing/2010/main"/>
              </a:ext>
            </a:extLst>
          </a:blip>
          <a:srcRect/>
          <a:stretch>
            <a:fillRect/>
          </a:stretch>
        </p:blipFill>
        <p:spPr/>
      </p:pic>
      <p:sp>
        <p:nvSpPr>
          <p:cNvPr id="5" name="Date Placeholder 4"/>
          <p:cNvSpPr>
            <a:spLocks noGrp="1"/>
          </p:cNvSpPr>
          <p:nvPr>
            <p:ph type="dt" sz="half" idx="10"/>
          </p:nvPr>
        </p:nvSpPr>
        <p:spPr/>
        <p:txBody>
          <a:bodyPr/>
          <a:lstStyle/>
          <a:p>
            <a:r>
              <a:rPr lang="en-CA" smtClean="0"/>
              <a:t>2013-06-19</a:t>
            </a:r>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21</a:t>
            </a:fld>
            <a:endParaRPr lang="en-US"/>
          </a:p>
        </p:txBody>
      </p:sp>
      <p:sp>
        <p:nvSpPr>
          <p:cNvPr id="7" name="Rectangle 6"/>
          <p:cNvSpPr/>
          <p:nvPr/>
        </p:nvSpPr>
        <p:spPr>
          <a:xfrm>
            <a:off x="0" y="6403370"/>
            <a:ext cx="8531788" cy="369332"/>
          </a:xfrm>
          <a:prstGeom prst="rect">
            <a:avLst/>
          </a:prstGeom>
        </p:spPr>
        <p:txBody>
          <a:bodyPr wrap="square">
            <a:spAutoFit/>
          </a:bodyPr>
          <a:lstStyle/>
          <a:p>
            <a:pPr algn="ctr"/>
            <a:r>
              <a:rPr lang="en-US" dirty="0"/>
              <a:t>https://</a:t>
            </a:r>
            <a:r>
              <a:rPr lang="en-US" dirty="0" err="1"/>
              <a:t>github.com</a:t>
            </a:r>
            <a:r>
              <a:rPr lang="en-US" dirty="0"/>
              <a:t>/</a:t>
            </a:r>
            <a:r>
              <a:rPr lang="en-US" dirty="0" err="1"/>
              <a:t>aforward</a:t>
            </a:r>
            <a:r>
              <a:rPr lang="en-US" dirty="0"/>
              <a:t>/chef-</a:t>
            </a:r>
            <a:r>
              <a:rPr lang="en-US" dirty="0" err="1"/>
              <a:t>cruisecontrol</a:t>
            </a:r>
            <a:endParaRPr lang="en-US" dirty="0"/>
          </a:p>
        </p:txBody>
      </p:sp>
      <p:pic>
        <p:nvPicPr>
          <p:cNvPr id="12" name="Picture 11"/>
          <p:cNvPicPr>
            <a:picLocks noChangeAspect="1"/>
          </p:cNvPicPr>
          <p:nvPr/>
        </p:nvPicPr>
        <p:blipFill>
          <a:blip r:embed="rId3"/>
          <a:stretch>
            <a:fillRect/>
          </a:stretch>
        </p:blipFill>
        <p:spPr>
          <a:xfrm>
            <a:off x="457201" y="1536192"/>
            <a:ext cx="3962399" cy="4509007"/>
          </a:xfrm>
          <a:prstGeom prst="rect">
            <a:avLst/>
          </a:prstGeom>
        </p:spPr>
      </p:pic>
    </p:spTree>
    <p:extLst>
      <p:ext uri="{BB962C8B-B14F-4D97-AF65-F5344CB8AC3E}">
        <p14:creationId xmlns:p14="http://schemas.microsoft.com/office/powerpoint/2010/main" val="2732038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MapReduce</a:t>
            </a:r>
            <a:endParaRPr lang="en-US" dirty="0"/>
          </a:p>
        </p:txBody>
      </p:sp>
      <p:sp>
        <p:nvSpPr>
          <p:cNvPr id="3" name="Content Placeholder 2"/>
          <p:cNvSpPr>
            <a:spLocks noGrp="1"/>
          </p:cNvSpPr>
          <p:nvPr>
            <p:ph idx="1"/>
          </p:nvPr>
        </p:nvSpPr>
        <p:spPr/>
        <p:txBody>
          <a:bodyPr/>
          <a:lstStyle/>
          <a:p>
            <a:r>
              <a:rPr lang="en-US" dirty="0" smtClean="0"/>
              <a:t>GFS (Google File System) and </a:t>
            </a:r>
            <a:r>
              <a:rPr lang="en-US" dirty="0" err="1" smtClean="0"/>
              <a:t>MapReduce</a:t>
            </a:r>
            <a:r>
              <a:rPr lang="en-US" dirty="0" smtClean="0"/>
              <a:t> in 2004</a:t>
            </a:r>
          </a:p>
          <a:p>
            <a:r>
              <a:rPr lang="en-US" dirty="0" smtClean="0"/>
              <a:t>HFS and </a:t>
            </a:r>
            <a:r>
              <a:rPr lang="en-US" dirty="0" err="1" smtClean="0"/>
              <a:t>Hadoop</a:t>
            </a:r>
            <a:r>
              <a:rPr lang="en-US" dirty="0" smtClean="0"/>
              <a:t> open sourced under Apache</a:t>
            </a:r>
          </a:p>
          <a:p>
            <a:pPr lvl="1"/>
            <a:r>
              <a:rPr lang="en-US" dirty="0" smtClean="0"/>
              <a:t>Parallel processing on hundreds of nodes</a:t>
            </a:r>
          </a:p>
          <a:p>
            <a:r>
              <a:rPr lang="en-US" dirty="0" err="1" smtClean="0"/>
              <a:t>BigTable</a:t>
            </a:r>
            <a:r>
              <a:rPr lang="en-US" dirty="0" smtClean="0"/>
              <a:t> in 2006, and </a:t>
            </a:r>
            <a:r>
              <a:rPr lang="en-US" dirty="0" err="1" smtClean="0"/>
              <a:t>Hbase</a:t>
            </a:r>
            <a:r>
              <a:rPr lang="en-US" dirty="0" smtClean="0"/>
              <a:t> was born</a:t>
            </a:r>
          </a:p>
          <a:p>
            <a:pPr lvl="1"/>
            <a:r>
              <a:rPr lang="en-US" dirty="0" smtClean="0"/>
              <a:t>Store data in massive tables (billion rows / million columns)</a:t>
            </a:r>
          </a:p>
          <a:p>
            <a:pPr lvl="1"/>
            <a:r>
              <a:rPr lang="en-US" dirty="0" smtClean="0"/>
              <a:t>Retrieve key/value pairs in real-time</a:t>
            </a:r>
          </a:p>
          <a:p>
            <a:r>
              <a:rPr lang="en-US" dirty="0" smtClean="0"/>
              <a:t>Google later </a:t>
            </a:r>
            <a:r>
              <a:rPr lang="en-US" dirty="0"/>
              <a:t>released </a:t>
            </a:r>
            <a:endParaRPr lang="en-US" dirty="0" smtClean="0"/>
          </a:p>
          <a:p>
            <a:pPr lvl="1"/>
            <a:r>
              <a:rPr lang="en-US" dirty="0" err="1" smtClean="0"/>
              <a:t>Sawzall</a:t>
            </a:r>
            <a:r>
              <a:rPr lang="en-US" dirty="0" smtClean="0"/>
              <a:t> (query language) in 2005</a:t>
            </a:r>
          </a:p>
          <a:p>
            <a:pPr lvl="1"/>
            <a:r>
              <a:rPr lang="en-US" dirty="0" smtClean="0"/>
              <a:t>Pig &amp; Hive (batch queries) in 2008</a:t>
            </a:r>
          </a:p>
          <a:p>
            <a:pPr lvl="1"/>
            <a:r>
              <a:rPr lang="en-US" dirty="0" smtClean="0"/>
              <a:t>Spanner (online queries like joins / transactions) in 2012</a:t>
            </a:r>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22</a:t>
            </a:fld>
            <a:endParaRPr lang="en-US"/>
          </a:p>
        </p:txBody>
      </p:sp>
    </p:spTree>
    <p:extLst>
      <p:ext uri="{BB962C8B-B14F-4D97-AF65-F5344CB8AC3E}">
        <p14:creationId xmlns:p14="http://schemas.microsoft.com/office/powerpoint/2010/main" val="1023936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Map, Shuffle, Reduce</a:t>
            </a:r>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23</a:t>
            </a:fld>
            <a:endParaRPr lang="en-US"/>
          </a:p>
        </p:txBody>
      </p:sp>
      <p:pic>
        <p:nvPicPr>
          <p:cNvPr id="8" name="Picture 7"/>
          <p:cNvPicPr>
            <a:picLocks noChangeAspect="1"/>
          </p:cNvPicPr>
          <p:nvPr/>
        </p:nvPicPr>
        <p:blipFill>
          <a:blip r:embed="rId3"/>
          <a:stretch>
            <a:fillRect/>
          </a:stretch>
        </p:blipFill>
        <p:spPr>
          <a:xfrm>
            <a:off x="321733" y="1172935"/>
            <a:ext cx="8077200" cy="3750129"/>
          </a:xfrm>
          <a:prstGeom prst="rect">
            <a:avLst/>
          </a:prstGeom>
        </p:spPr>
      </p:pic>
      <p:sp>
        <p:nvSpPr>
          <p:cNvPr id="9" name="Rectangle 8"/>
          <p:cNvSpPr/>
          <p:nvPr/>
        </p:nvSpPr>
        <p:spPr>
          <a:xfrm>
            <a:off x="457200" y="5124777"/>
            <a:ext cx="7620000" cy="923330"/>
          </a:xfrm>
          <a:prstGeom prst="rect">
            <a:avLst/>
          </a:prstGeom>
        </p:spPr>
        <p:txBody>
          <a:bodyPr wrap="square">
            <a:spAutoFit/>
          </a:bodyPr>
          <a:lstStyle/>
          <a:p>
            <a:r>
              <a:rPr lang="en-US" dirty="0"/>
              <a:t>Both Map and Reduce are stateless – so can be parallelized with ease </a:t>
            </a:r>
            <a:r>
              <a:rPr lang="en-US" dirty="0" smtClean="0"/>
              <a:t>(the </a:t>
            </a:r>
            <a:r>
              <a:rPr lang="en-US" dirty="0" err="1"/>
              <a:t>MapReduce</a:t>
            </a:r>
            <a:r>
              <a:rPr lang="en-US" dirty="0"/>
              <a:t> algorithms </a:t>
            </a:r>
            <a:r>
              <a:rPr lang="en-US" dirty="0" smtClean="0"/>
              <a:t>manage </a:t>
            </a:r>
            <a:r>
              <a:rPr lang="en-US" dirty="0"/>
              <a:t>the distribution of the </a:t>
            </a:r>
            <a:r>
              <a:rPr lang="en-US" dirty="0" smtClean="0"/>
              <a:t>processing parts and the consolidation of the results)</a:t>
            </a:r>
            <a:endParaRPr lang="en-US" dirty="0"/>
          </a:p>
        </p:txBody>
      </p:sp>
    </p:spTree>
    <p:extLst>
      <p:ext uri="{BB962C8B-B14F-4D97-AF65-F5344CB8AC3E}">
        <p14:creationId xmlns:p14="http://schemas.microsoft.com/office/powerpoint/2010/main" val="726757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Top Collaborators</a:t>
            </a:r>
            <a:endParaRPr lang="en-US" dirty="0"/>
          </a:p>
        </p:txBody>
      </p:sp>
      <p:sp>
        <p:nvSpPr>
          <p:cNvPr id="3" name="Content Placeholder 2"/>
          <p:cNvSpPr>
            <a:spLocks noGrp="1"/>
          </p:cNvSpPr>
          <p:nvPr>
            <p:ph idx="1"/>
          </p:nvPr>
        </p:nvSpPr>
        <p:spPr/>
        <p:txBody>
          <a:bodyPr>
            <a:normAutofit lnSpcReduction="10000"/>
          </a:bodyPr>
          <a:lstStyle/>
          <a:p>
            <a:r>
              <a:rPr lang="en-US" dirty="0" smtClean="0"/>
              <a:t>Analyze author collaborations, e.g.</a:t>
            </a:r>
          </a:p>
          <a:p>
            <a:endParaRPr lang="en-US" dirty="0" smtClean="0"/>
          </a:p>
          <a:p>
            <a:endParaRPr lang="en-US" dirty="0"/>
          </a:p>
          <a:p>
            <a:endParaRPr lang="en-US" dirty="0" smtClean="0"/>
          </a:p>
          <a:p>
            <a:endParaRPr lang="en-US" dirty="0"/>
          </a:p>
          <a:p>
            <a:endParaRPr lang="en-US" dirty="0" smtClean="0"/>
          </a:p>
          <a:p>
            <a:endParaRPr lang="en-US" dirty="0" smtClean="0"/>
          </a:p>
          <a:p>
            <a:r>
              <a:rPr lang="en-US" dirty="0" smtClean="0"/>
              <a:t>For simplification, we will refer to the authors as</a:t>
            </a:r>
          </a:p>
          <a:p>
            <a:pPr lvl="1"/>
            <a:r>
              <a:rPr lang="en-US" dirty="0" smtClean="0"/>
              <a:t>A : Andrew Forward</a:t>
            </a:r>
          </a:p>
          <a:p>
            <a:pPr lvl="1"/>
            <a:r>
              <a:rPr lang="en-US" dirty="0" smtClean="0"/>
              <a:t>O : Omar </a:t>
            </a:r>
            <a:r>
              <a:rPr lang="en-US" dirty="0" err="1" smtClean="0"/>
              <a:t>Badreddin</a:t>
            </a:r>
            <a:endParaRPr lang="en-US" dirty="0" smtClean="0"/>
          </a:p>
          <a:p>
            <a:pPr lvl="1"/>
            <a:r>
              <a:rPr lang="en-US" dirty="0" smtClean="0"/>
              <a:t>T : Timothy C. Lethbridge</a:t>
            </a:r>
          </a:p>
          <a:p>
            <a:pPr lvl="1"/>
            <a:r>
              <a:rPr lang="en-US" dirty="0" smtClean="0"/>
              <a:t>G : Gunther </a:t>
            </a:r>
            <a:r>
              <a:rPr lang="en-US" dirty="0" err="1" smtClean="0"/>
              <a:t>Mussbacher</a:t>
            </a:r>
            <a:endParaRPr lang="en-US" dirty="0" smtClean="0"/>
          </a:p>
          <a:p>
            <a:pPr lvl="1"/>
            <a:r>
              <a:rPr lang="en-US" dirty="0"/>
              <a:t>J</a:t>
            </a:r>
            <a:r>
              <a:rPr lang="en-US" dirty="0" smtClean="0"/>
              <a:t> : Janice Singer</a:t>
            </a:r>
          </a:p>
          <a:p>
            <a:pPr lvl="1"/>
            <a:endParaRPr lang="en-US" dirty="0" smtClean="0"/>
          </a:p>
          <a:p>
            <a:pPr marL="411480" lvl="1" indent="0">
              <a:buNone/>
            </a:pPr>
            <a:endParaRPr lang="en-US" dirty="0"/>
          </a:p>
          <a:p>
            <a:pPr lvl="1"/>
            <a:endParaRPr lang="en-US" dirty="0" smtClean="0"/>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24</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2150507770"/>
              </p:ext>
            </p:extLst>
          </p:nvPr>
        </p:nvGraphicFramePr>
        <p:xfrm>
          <a:off x="897468" y="2023532"/>
          <a:ext cx="6096000" cy="2011680"/>
        </p:xfrm>
        <a:graphic>
          <a:graphicData uri="http://schemas.openxmlformats.org/drawingml/2006/table">
            <a:tbl>
              <a:tblPr firstRow="1" bandRow="1">
                <a:tableStyleId>{BDBED569-4797-4DF1-A0F4-6AAB3CD982D8}</a:tableStyleId>
              </a:tblPr>
              <a:tblGrid>
                <a:gridCol w="60960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t>Omar </a:t>
                      </a:r>
                      <a:r>
                        <a:rPr lang="en-US" sz="1200" b="0" dirty="0" err="1" smtClean="0"/>
                        <a:t>Badreddin</a:t>
                      </a:r>
                      <a:r>
                        <a:rPr lang="en-US" sz="1200" b="0" dirty="0" smtClean="0"/>
                        <a:t>, Andrew Forward: Model Oriented Programming: An Empirical Study of Comprehension. CASCON 2012</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Lethbridge, T., </a:t>
                      </a:r>
                      <a:r>
                        <a:rPr lang="en-US" sz="1200" dirty="0" err="1" smtClean="0"/>
                        <a:t>Mussbacher</a:t>
                      </a:r>
                      <a:r>
                        <a:rPr lang="en-US" sz="1200" dirty="0" smtClean="0"/>
                        <a:t> G.,</a:t>
                      </a:r>
                      <a:r>
                        <a:rPr lang="en-US" sz="1200" baseline="0" dirty="0" smtClean="0"/>
                        <a:t> </a:t>
                      </a:r>
                      <a:r>
                        <a:rPr lang="en-US" sz="1200" dirty="0" smtClean="0"/>
                        <a:t>and </a:t>
                      </a:r>
                      <a:r>
                        <a:rPr lang="en-US" sz="1200" dirty="0" err="1" smtClean="0"/>
                        <a:t>Badreddin</a:t>
                      </a:r>
                      <a:r>
                        <a:rPr lang="en-US" sz="1200" dirty="0" smtClean="0"/>
                        <a:t>, O, (2011) "Teaching UML Using </a:t>
                      </a:r>
                      <a:r>
                        <a:rPr lang="en-US" sz="1200" dirty="0" err="1" smtClean="0"/>
                        <a:t>Umple</a:t>
                      </a:r>
                      <a:r>
                        <a:rPr lang="en-US" sz="1200" dirty="0" smtClean="0"/>
                        <a:t>: Applying Model-Oriented Programming in the Classroom", CSEE&amp;T 2011, pp. 421-428.</a:t>
                      </a:r>
                    </a:p>
                  </a:txBody>
                  <a:tcPr/>
                </a:tc>
              </a:tr>
              <a:tr h="370840">
                <a:tc>
                  <a:txBody>
                    <a:bodyPr/>
                    <a:lstStyle/>
                    <a:p>
                      <a:r>
                        <a:rPr lang="fr-CA" sz="1200" dirty="0" smtClean="0"/>
                        <a:t>Lethbridge, T.C., Singer, J and </a:t>
                      </a:r>
                      <a:r>
                        <a:rPr lang="fr-CA" sz="1200" dirty="0" err="1" smtClean="0"/>
                        <a:t>Forward</a:t>
                      </a:r>
                      <a:r>
                        <a:rPr lang="fr-CA" sz="1200" dirty="0" smtClean="0"/>
                        <a:t>, A., (2003) "How software </a:t>
                      </a:r>
                      <a:r>
                        <a:rPr lang="fr-CA" sz="1200" dirty="0" err="1" smtClean="0"/>
                        <a:t>engineers</a:t>
                      </a:r>
                      <a:r>
                        <a:rPr lang="fr-CA" sz="1200" dirty="0" smtClean="0"/>
                        <a:t> use documentation: the state of the practice", IEEE Software </a:t>
                      </a:r>
                      <a:r>
                        <a:rPr lang="fr-CA" sz="1200" dirty="0" err="1" smtClean="0"/>
                        <a:t>special</a:t>
                      </a:r>
                      <a:r>
                        <a:rPr lang="fr-CA" sz="1200" dirty="0" smtClean="0"/>
                        <a:t> issue: The State of the Practice of Software Engineering, </a:t>
                      </a:r>
                      <a:r>
                        <a:rPr lang="fr-CA" sz="1200" dirty="0" err="1" smtClean="0"/>
                        <a:t>Nov</a:t>
                      </a:r>
                      <a:r>
                        <a:rPr lang="fr-CA" sz="1200" dirty="0" smtClean="0"/>
                        <a:t>/</a:t>
                      </a:r>
                      <a:r>
                        <a:rPr lang="fr-CA" sz="1200" dirty="0" err="1" smtClean="0"/>
                        <a:t>Dec</a:t>
                      </a:r>
                      <a:r>
                        <a:rPr lang="fr-CA" sz="1200" dirty="0" smtClean="0"/>
                        <a:t> 2003, pp 35-39.</a:t>
                      </a:r>
                      <a:endParaRPr lang="fr-CA" sz="1200" dirty="0"/>
                    </a:p>
                  </a:txBody>
                  <a:tcPr/>
                </a:tc>
              </a:tr>
              <a:tr h="370840">
                <a:tc>
                  <a:txBody>
                    <a:bodyPr/>
                    <a:lstStyle/>
                    <a:p>
                      <a:r>
                        <a:rPr lang="fr-CA" sz="1200" dirty="0" err="1" smtClean="0"/>
                        <a:t>Badreddin</a:t>
                      </a:r>
                      <a:r>
                        <a:rPr lang="fr-CA" sz="1200" dirty="0" smtClean="0"/>
                        <a:t>, O and Lethbridge, </a:t>
                      </a:r>
                      <a:r>
                        <a:rPr lang="fr-CA" sz="1200" dirty="0" err="1" smtClean="0"/>
                        <a:t>T</a:t>
                      </a:r>
                      <a:r>
                        <a:rPr lang="fr-CA" sz="1200" dirty="0" smtClean="0"/>
                        <a:t>. (2012) '</a:t>
                      </a:r>
                      <a:r>
                        <a:rPr lang="fr-CA" sz="1200" dirty="0" err="1" smtClean="0"/>
                        <a:t>Combining</a:t>
                      </a:r>
                      <a:r>
                        <a:rPr lang="fr-CA" sz="1200" dirty="0" smtClean="0"/>
                        <a:t> </a:t>
                      </a:r>
                      <a:r>
                        <a:rPr lang="fr-CA" sz="1200" dirty="0" err="1" smtClean="0"/>
                        <a:t>Experiments</a:t>
                      </a:r>
                      <a:r>
                        <a:rPr lang="fr-CA" sz="1200" dirty="0" smtClean="0"/>
                        <a:t> and </a:t>
                      </a:r>
                      <a:r>
                        <a:rPr lang="fr-CA" sz="1200" dirty="0" err="1" smtClean="0"/>
                        <a:t>Grounded</a:t>
                      </a:r>
                      <a:r>
                        <a:rPr lang="fr-CA" sz="1200" dirty="0" smtClean="0"/>
                        <a:t> </a:t>
                      </a:r>
                      <a:r>
                        <a:rPr lang="fr-CA" sz="1200" dirty="0" err="1" smtClean="0"/>
                        <a:t>Theory</a:t>
                      </a:r>
                      <a:r>
                        <a:rPr lang="fr-CA" sz="1200" dirty="0" smtClean="0"/>
                        <a:t> to </a:t>
                      </a:r>
                      <a:r>
                        <a:rPr lang="fr-CA" sz="1200" dirty="0" err="1" smtClean="0"/>
                        <a:t>Evaluate</a:t>
                      </a:r>
                      <a:r>
                        <a:rPr lang="fr-CA" sz="1200" dirty="0" smtClean="0"/>
                        <a:t> a </a:t>
                      </a:r>
                      <a:r>
                        <a:rPr lang="fr-CA" sz="1200" dirty="0" err="1" smtClean="0"/>
                        <a:t>Research</a:t>
                      </a:r>
                      <a:r>
                        <a:rPr lang="fr-CA" sz="1200" dirty="0" smtClean="0"/>
                        <a:t> Prototype: </a:t>
                      </a:r>
                      <a:r>
                        <a:rPr lang="fr-CA" sz="1200" dirty="0" err="1" smtClean="0"/>
                        <a:t>Lessons</a:t>
                      </a:r>
                      <a:r>
                        <a:rPr lang="fr-CA" sz="1200" dirty="0" smtClean="0"/>
                        <a:t> </a:t>
                      </a:r>
                      <a:r>
                        <a:rPr lang="fr-CA" sz="1200" dirty="0" err="1" smtClean="0"/>
                        <a:t>from</a:t>
                      </a:r>
                      <a:r>
                        <a:rPr lang="fr-CA" sz="1200" dirty="0" smtClean="0"/>
                        <a:t> the </a:t>
                      </a:r>
                      <a:r>
                        <a:rPr lang="fr-CA" sz="1200" dirty="0" err="1" smtClean="0"/>
                        <a:t>Umple</a:t>
                      </a:r>
                      <a:r>
                        <a:rPr lang="fr-CA" sz="1200" dirty="0" smtClean="0"/>
                        <a:t> Model-</a:t>
                      </a:r>
                      <a:r>
                        <a:rPr lang="fr-CA" sz="1200" dirty="0" err="1" smtClean="0"/>
                        <a:t>Oriented</a:t>
                      </a:r>
                      <a:r>
                        <a:rPr lang="fr-CA" sz="1200" dirty="0" smtClean="0"/>
                        <a:t> </a:t>
                      </a:r>
                      <a:r>
                        <a:rPr lang="fr-CA" sz="1200" dirty="0" err="1" smtClean="0"/>
                        <a:t>Programmin</a:t>
                      </a:r>
                      <a:endParaRPr lang="fr-CA" sz="1200" dirty="0"/>
                    </a:p>
                  </a:txBody>
                  <a:tcPr/>
                </a:tc>
              </a:tr>
            </a:tbl>
          </a:graphicData>
        </a:graphic>
      </p:graphicFrame>
    </p:spTree>
    <p:extLst>
      <p:ext uri="{BB962C8B-B14F-4D97-AF65-F5344CB8AC3E}">
        <p14:creationId xmlns:p14="http://schemas.microsoft.com/office/powerpoint/2010/main" val="3879397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Authors (Map)</a:t>
            </a:r>
            <a:endParaRPr lang="en-US" dirty="0"/>
          </a:p>
        </p:txBody>
      </p:sp>
      <p:sp>
        <p:nvSpPr>
          <p:cNvPr id="3" name="Content Placeholder 2"/>
          <p:cNvSpPr>
            <a:spLocks noGrp="1"/>
          </p:cNvSpPr>
          <p:nvPr>
            <p:ph idx="1"/>
          </p:nvPr>
        </p:nvSpPr>
        <p:spPr/>
        <p:txBody>
          <a:bodyPr/>
          <a:lstStyle/>
          <a:p>
            <a:r>
              <a:rPr lang="en-US" dirty="0" smtClean="0"/>
              <a:t>First, map the list of authors to each other</a:t>
            </a:r>
          </a:p>
          <a:p>
            <a:endParaRPr lang="en-US" dirty="0"/>
          </a:p>
          <a:p>
            <a:endParaRPr lang="en-US" dirty="0" smtClean="0"/>
          </a:p>
          <a:p>
            <a:pPr marL="114300" indent="0">
              <a:buNone/>
            </a:pPr>
            <a:endParaRPr lang="en-US" dirty="0"/>
          </a:p>
          <a:p>
            <a:endParaRPr lang="en-US" dirty="0" smtClean="0"/>
          </a:p>
          <a:p>
            <a:r>
              <a:rPr lang="en-US" dirty="0" smtClean="0"/>
              <a:t>Which is grouped / shuffled as</a:t>
            </a:r>
            <a:endParaRPr lang="en-US" dirty="0"/>
          </a:p>
          <a:p>
            <a:endParaRPr lang="en-US" dirty="0" smtClean="0"/>
          </a:p>
          <a:p>
            <a:endParaRPr lang="en-US" dirty="0" smtClean="0"/>
          </a:p>
          <a:p>
            <a:pPr marL="411480" lvl="1" indent="0">
              <a:buNone/>
            </a:pPr>
            <a:endParaRPr lang="en-US" dirty="0"/>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25</a:t>
            </a:fld>
            <a:endParaRPr lang="en-US"/>
          </a:p>
        </p:txBody>
      </p:sp>
      <p:graphicFrame>
        <p:nvGraphicFramePr>
          <p:cNvPr id="8" name="Table 7"/>
          <p:cNvGraphicFramePr>
            <a:graphicFrameLocks noGrp="1"/>
          </p:cNvGraphicFramePr>
          <p:nvPr>
            <p:extLst>
              <p:ext uri="{D42A27DB-BD31-4B8C-83A1-F6EECF244321}">
                <p14:modId xmlns:p14="http://schemas.microsoft.com/office/powerpoint/2010/main" val="3834701823"/>
              </p:ext>
            </p:extLst>
          </p:nvPr>
        </p:nvGraphicFramePr>
        <p:xfrm>
          <a:off x="897465" y="2270760"/>
          <a:ext cx="6756401" cy="914399"/>
        </p:xfrm>
        <a:graphic>
          <a:graphicData uri="http://schemas.openxmlformats.org/drawingml/2006/table">
            <a:tbl>
              <a:tblPr firstRow="1" bandRow="1">
                <a:tableStyleId>{BDBED569-4797-4DF1-A0F4-6AAB3CD982D8}</a:tableStyleId>
              </a:tblPr>
              <a:tblGrid>
                <a:gridCol w="1361593"/>
                <a:gridCol w="1945146"/>
                <a:gridCol w="1653368"/>
                <a:gridCol w="1796294"/>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latin typeface="Courier New"/>
                          <a:cs typeface="Courier New"/>
                        </a:rPr>
                        <a:t>O: (O A</a:t>
                      </a:r>
                      <a:r>
                        <a:rPr lang="fr-CA" sz="1800" b="0" baseline="0" dirty="0" smtClean="0">
                          <a:latin typeface="Courier New"/>
                          <a:cs typeface="Courier New"/>
                        </a:rPr>
                        <a:t>)</a:t>
                      </a:r>
                      <a:endParaRPr lang="en-US" sz="1800" b="0" dirty="0" smtClean="0">
                        <a:latin typeface="Courier New"/>
                        <a:cs typeface="Courier New"/>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latin typeface="Courier New"/>
                          <a:cs typeface="Courier New"/>
                        </a:rPr>
                        <a:t>A: (O A</a:t>
                      </a:r>
                      <a:r>
                        <a:rPr lang="fr-CA" sz="1800" b="0" baseline="0" dirty="0" smtClean="0">
                          <a:latin typeface="Courier New"/>
                          <a:cs typeface="Courier New"/>
                        </a:rPr>
                        <a:t>)</a:t>
                      </a:r>
                      <a:endParaRPr lang="en-US" sz="1800" b="0" dirty="0" smtClean="0">
                        <a:latin typeface="Courier New"/>
                        <a:cs typeface="Courier New"/>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latin typeface="Courier New"/>
                          <a:cs typeface="Courier New"/>
                        </a:rPr>
                        <a:t>T: (T G O)</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latin typeface="Courier New"/>
                          <a:cs typeface="Courier New"/>
                        </a:rPr>
                        <a:t>G: (T G O)</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latin typeface="Courier New"/>
                          <a:cs typeface="Courier New"/>
                        </a:rPr>
                        <a:t>O: (T G O)</a:t>
                      </a:r>
                    </a:p>
                  </a:txBody>
                  <a:tcPr/>
                </a:tc>
                <a:tc>
                  <a:txBody>
                    <a:bodyPr/>
                    <a:lstStyle/>
                    <a:p>
                      <a:r>
                        <a:rPr lang="fr-CA" sz="1800" b="0" dirty="0" err="1" smtClean="0">
                          <a:latin typeface="Courier New"/>
                          <a:cs typeface="Courier New"/>
                        </a:rPr>
                        <a:t>T</a:t>
                      </a:r>
                      <a:r>
                        <a:rPr lang="fr-CA" sz="1800" b="0" baseline="0" dirty="0" smtClean="0">
                          <a:latin typeface="Courier New"/>
                          <a:cs typeface="Courier New"/>
                        </a:rPr>
                        <a:t>: (</a:t>
                      </a:r>
                      <a:r>
                        <a:rPr lang="fr-CA" sz="1800" b="0" baseline="0" dirty="0" err="1" smtClean="0">
                          <a:latin typeface="Courier New"/>
                          <a:cs typeface="Courier New"/>
                        </a:rPr>
                        <a:t>T</a:t>
                      </a:r>
                      <a:r>
                        <a:rPr lang="fr-CA" sz="1800" b="0" baseline="0" dirty="0" smtClean="0">
                          <a:latin typeface="Courier New"/>
                          <a:cs typeface="Courier New"/>
                        </a:rPr>
                        <a:t> J A)</a:t>
                      </a:r>
                    </a:p>
                    <a:p>
                      <a:pPr marL="0" marR="0" indent="0" algn="l" defTabSz="914400" rtl="0" eaLnBrk="1" fontAlgn="auto" latinLnBrk="0" hangingPunct="1">
                        <a:lnSpc>
                          <a:spcPct val="100000"/>
                        </a:lnSpc>
                        <a:spcBef>
                          <a:spcPts val="0"/>
                        </a:spcBef>
                        <a:spcAft>
                          <a:spcPts val="0"/>
                        </a:spcAft>
                        <a:buClrTx/>
                        <a:buSzTx/>
                        <a:buFontTx/>
                        <a:buNone/>
                        <a:tabLst/>
                        <a:defRPr/>
                      </a:pPr>
                      <a:r>
                        <a:rPr lang="fr-CA" sz="1800" b="0" baseline="0" dirty="0" smtClean="0">
                          <a:latin typeface="Courier New"/>
                          <a:cs typeface="Courier New"/>
                        </a:rPr>
                        <a:t>J: (</a:t>
                      </a:r>
                      <a:r>
                        <a:rPr lang="fr-CA" sz="1800" b="0" baseline="0" dirty="0" err="1" smtClean="0">
                          <a:latin typeface="Courier New"/>
                          <a:cs typeface="Courier New"/>
                        </a:rPr>
                        <a:t>T</a:t>
                      </a:r>
                      <a:r>
                        <a:rPr lang="fr-CA" sz="1800" b="0" baseline="0" dirty="0" smtClean="0">
                          <a:latin typeface="Courier New"/>
                          <a:cs typeface="Courier New"/>
                        </a:rPr>
                        <a:t> J A)</a:t>
                      </a:r>
                      <a:endParaRPr lang="fr-CA" sz="1800" b="0" dirty="0" smtClean="0">
                        <a:latin typeface="Courier New"/>
                        <a:cs typeface="Courier New"/>
                      </a:endParaRPr>
                    </a:p>
                    <a:p>
                      <a:pPr marL="0" marR="0" indent="0" algn="l" defTabSz="914400" rtl="0" eaLnBrk="1" fontAlgn="auto" latinLnBrk="0" hangingPunct="1">
                        <a:lnSpc>
                          <a:spcPct val="100000"/>
                        </a:lnSpc>
                        <a:spcBef>
                          <a:spcPts val="0"/>
                        </a:spcBef>
                        <a:spcAft>
                          <a:spcPts val="0"/>
                        </a:spcAft>
                        <a:buClrTx/>
                        <a:buSzTx/>
                        <a:buFontTx/>
                        <a:buNone/>
                        <a:tabLst/>
                        <a:defRPr/>
                      </a:pPr>
                      <a:r>
                        <a:rPr lang="fr-CA" sz="1800" b="0" baseline="0" dirty="0" smtClean="0">
                          <a:latin typeface="Courier New"/>
                          <a:cs typeface="Courier New"/>
                        </a:rPr>
                        <a:t>A: (</a:t>
                      </a:r>
                      <a:r>
                        <a:rPr lang="fr-CA" sz="1800" b="0" baseline="0" dirty="0" err="1" smtClean="0">
                          <a:latin typeface="Courier New"/>
                          <a:cs typeface="Courier New"/>
                        </a:rPr>
                        <a:t>T</a:t>
                      </a:r>
                      <a:r>
                        <a:rPr lang="fr-CA" sz="1800" b="0" baseline="0" dirty="0" smtClean="0">
                          <a:latin typeface="Courier New"/>
                          <a:cs typeface="Courier New"/>
                        </a:rPr>
                        <a:t> J A)</a:t>
                      </a:r>
                      <a:endParaRPr lang="fr-CA" sz="1800" b="0" dirty="0" smtClean="0">
                        <a:latin typeface="Courier New"/>
                        <a:cs typeface="Courier New"/>
                      </a:endParaRPr>
                    </a:p>
                  </a:txBody>
                  <a:tcPr/>
                </a:tc>
                <a:tc>
                  <a:txBody>
                    <a:bodyPr/>
                    <a:lstStyle/>
                    <a:p>
                      <a:r>
                        <a:rPr lang="fr-CA" b="0" dirty="0" smtClean="0">
                          <a:latin typeface="Courier New"/>
                          <a:cs typeface="Courier New"/>
                        </a:rPr>
                        <a:t>O:</a:t>
                      </a:r>
                      <a:r>
                        <a:rPr lang="fr-CA" b="0" baseline="0" dirty="0" smtClean="0">
                          <a:latin typeface="Courier New"/>
                          <a:cs typeface="Courier New"/>
                        </a:rPr>
                        <a:t> (O </a:t>
                      </a:r>
                      <a:r>
                        <a:rPr lang="fr-CA" b="0" baseline="0" dirty="0" err="1" smtClean="0">
                          <a:latin typeface="Courier New"/>
                          <a:cs typeface="Courier New"/>
                        </a:rPr>
                        <a:t>T</a:t>
                      </a:r>
                      <a:r>
                        <a:rPr lang="fr-CA" b="0" baseline="0" dirty="0" smtClean="0">
                          <a:latin typeface="Courier New"/>
                          <a:cs typeface="Courier New"/>
                        </a:rPr>
                        <a:t>)</a:t>
                      </a:r>
                    </a:p>
                    <a:p>
                      <a:r>
                        <a:rPr lang="fr-CA" b="0" baseline="0" dirty="0" err="1" smtClean="0">
                          <a:latin typeface="Courier New"/>
                          <a:cs typeface="Courier New"/>
                        </a:rPr>
                        <a:t>T</a:t>
                      </a:r>
                      <a:r>
                        <a:rPr lang="fr-CA" b="0" baseline="0" dirty="0" smtClean="0">
                          <a:latin typeface="Courier New"/>
                          <a:cs typeface="Courier New"/>
                        </a:rPr>
                        <a:t>: (O </a:t>
                      </a:r>
                      <a:r>
                        <a:rPr lang="fr-CA" b="0" baseline="0" dirty="0" err="1" smtClean="0">
                          <a:latin typeface="Courier New"/>
                          <a:cs typeface="Courier New"/>
                        </a:rPr>
                        <a:t>T</a:t>
                      </a:r>
                      <a:r>
                        <a:rPr lang="fr-CA" b="0" baseline="0" dirty="0" smtClean="0">
                          <a:latin typeface="Courier New"/>
                          <a:cs typeface="Courier New"/>
                        </a:rPr>
                        <a:t>)</a:t>
                      </a:r>
                      <a:endParaRPr lang="fr-CA" b="0" dirty="0">
                        <a:latin typeface="Courier New"/>
                        <a:cs typeface="Courier New"/>
                      </a:endParaRPr>
                    </a:p>
                  </a:txBody>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124169342"/>
              </p:ext>
            </p:extLst>
          </p:nvPr>
        </p:nvGraphicFramePr>
        <p:xfrm>
          <a:off x="897468" y="4082623"/>
          <a:ext cx="6756398" cy="1854200"/>
        </p:xfrm>
        <a:graphic>
          <a:graphicData uri="http://schemas.openxmlformats.org/drawingml/2006/table">
            <a:tbl>
              <a:tblPr firstRow="1" bandRow="1">
                <a:tableStyleId>{BDBED569-4797-4DF1-A0F4-6AAB3CD982D8}</a:tableStyleId>
              </a:tblPr>
              <a:tblGrid>
                <a:gridCol w="6756398"/>
              </a:tblGrid>
              <a:tr h="370840">
                <a:tc>
                  <a:txBody>
                    <a:bodyPr/>
                    <a:lstStyle/>
                    <a:p>
                      <a:r>
                        <a:rPr lang="fr-CA" b="0" dirty="0" smtClean="0">
                          <a:latin typeface="Courier New"/>
                          <a:cs typeface="Courier New"/>
                        </a:rPr>
                        <a:t>O: (O A)</a:t>
                      </a:r>
                      <a:r>
                        <a:rPr lang="fr-CA" b="0" baseline="0" dirty="0" smtClean="0">
                          <a:latin typeface="Courier New"/>
                          <a:cs typeface="Courier New"/>
                        </a:rPr>
                        <a:t> </a:t>
                      </a:r>
                      <a:r>
                        <a:rPr lang="en-US" sz="1800" b="0" dirty="0" smtClean="0">
                          <a:latin typeface="Courier New"/>
                          <a:cs typeface="Courier New"/>
                        </a:rPr>
                        <a:t>(T G O)</a:t>
                      </a:r>
                      <a:r>
                        <a:rPr lang="fr-CA" b="0" dirty="0" smtClean="0">
                          <a:latin typeface="Courier New"/>
                          <a:cs typeface="Courier New"/>
                        </a:rPr>
                        <a:t> (O </a:t>
                      </a:r>
                      <a:r>
                        <a:rPr lang="fr-CA" b="0" dirty="0" err="1" smtClean="0">
                          <a:latin typeface="Courier New"/>
                          <a:cs typeface="Courier New"/>
                        </a:rPr>
                        <a:t>T</a:t>
                      </a:r>
                      <a:r>
                        <a:rPr lang="fr-CA" b="0" dirty="0" smtClean="0">
                          <a:latin typeface="Courier New"/>
                          <a:cs typeface="Courier New"/>
                        </a:rPr>
                        <a:t>)</a:t>
                      </a:r>
                      <a:endParaRPr lang="fr-CA" b="0" dirty="0">
                        <a:latin typeface="Courier New"/>
                        <a:cs typeface="Courier New"/>
                      </a:endParaRPr>
                    </a:p>
                  </a:txBody>
                  <a:tcPr/>
                </a:tc>
              </a:tr>
              <a:tr h="370840">
                <a:tc>
                  <a:txBody>
                    <a:bodyPr/>
                    <a:lstStyle/>
                    <a:p>
                      <a:r>
                        <a:rPr lang="fr-CA" dirty="0" smtClean="0">
                          <a:latin typeface="Courier New"/>
                          <a:cs typeface="Courier New"/>
                        </a:rPr>
                        <a:t>A: (O A) (</a:t>
                      </a:r>
                      <a:r>
                        <a:rPr lang="fr-CA" dirty="0" err="1" smtClean="0">
                          <a:latin typeface="Courier New"/>
                          <a:cs typeface="Courier New"/>
                        </a:rPr>
                        <a:t>T</a:t>
                      </a:r>
                      <a:r>
                        <a:rPr lang="fr-CA" dirty="0" smtClean="0">
                          <a:latin typeface="Courier New"/>
                          <a:cs typeface="Courier New"/>
                        </a:rPr>
                        <a:t> J A)</a:t>
                      </a:r>
                      <a:endParaRPr lang="fr-CA" dirty="0">
                        <a:latin typeface="Courier New"/>
                        <a:cs typeface="Courier New"/>
                      </a:endParaRPr>
                    </a:p>
                  </a:txBody>
                  <a:tcPr/>
                </a:tc>
              </a:tr>
              <a:tr h="370840">
                <a:tc>
                  <a:txBody>
                    <a:bodyPr/>
                    <a:lstStyle/>
                    <a:p>
                      <a:r>
                        <a:rPr lang="fr-CA" dirty="0" err="1" smtClean="0">
                          <a:latin typeface="Courier New"/>
                          <a:cs typeface="Courier New"/>
                        </a:rPr>
                        <a:t>T</a:t>
                      </a:r>
                      <a:r>
                        <a:rPr lang="fr-CA" dirty="0" smtClean="0">
                          <a:latin typeface="Courier New"/>
                          <a:cs typeface="Courier New"/>
                        </a:rPr>
                        <a:t>: </a:t>
                      </a:r>
                      <a:r>
                        <a:rPr lang="fr-CA" baseline="0" dirty="0" smtClean="0">
                          <a:latin typeface="Courier New"/>
                          <a:cs typeface="Courier New"/>
                        </a:rPr>
                        <a:t>(</a:t>
                      </a:r>
                      <a:r>
                        <a:rPr lang="fr-CA" baseline="0" dirty="0" err="1" smtClean="0">
                          <a:latin typeface="Courier New"/>
                          <a:cs typeface="Courier New"/>
                        </a:rPr>
                        <a:t>T</a:t>
                      </a:r>
                      <a:r>
                        <a:rPr lang="fr-CA" baseline="0" dirty="0" smtClean="0">
                          <a:latin typeface="Courier New"/>
                          <a:cs typeface="Courier New"/>
                        </a:rPr>
                        <a:t> G O) (</a:t>
                      </a:r>
                      <a:r>
                        <a:rPr lang="fr-CA" baseline="0" dirty="0" err="1" smtClean="0">
                          <a:latin typeface="Courier New"/>
                          <a:cs typeface="Courier New"/>
                        </a:rPr>
                        <a:t>T</a:t>
                      </a:r>
                      <a:r>
                        <a:rPr lang="fr-CA" baseline="0" dirty="0" smtClean="0">
                          <a:latin typeface="Courier New"/>
                          <a:cs typeface="Courier New"/>
                        </a:rPr>
                        <a:t> J A) (O </a:t>
                      </a:r>
                      <a:r>
                        <a:rPr lang="fr-CA" baseline="0" dirty="0" err="1" smtClean="0">
                          <a:latin typeface="Courier New"/>
                          <a:cs typeface="Courier New"/>
                        </a:rPr>
                        <a:t>T</a:t>
                      </a:r>
                      <a:r>
                        <a:rPr lang="fr-CA" baseline="0" dirty="0" smtClean="0">
                          <a:latin typeface="Courier New"/>
                          <a:cs typeface="Courier New"/>
                        </a:rPr>
                        <a:t>)</a:t>
                      </a:r>
                      <a:endParaRPr lang="fr-CA" dirty="0">
                        <a:latin typeface="Courier New"/>
                        <a:cs typeface="Courier New"/>
                      </a:endParaRPr>
                    </a:p>
                  </a:txBody>
                  <a:tcPr/>
                </a:tc>
              </a:tr>
              <a:tr h="370840">
                <a:tc>
                  <a:txBody>
                    <a:bodyPr/>
                    <a:lstStyle/>
                    <a:p>
                      <a:r>
                        <a:rPr lang="fr-CA" dirty="0" smtClean="0">
                          <a:latin typeface="Courier New"/>
                          <a:cs typeface="Courier New"/>
                        </a:rPr>
                        <a:t>G: (</a:t>
                      </a:r>
                      <a:r>
                        <a:rPr lang="fr-CA" dirty="0" err="1" smtClean="0">
                          <a:latin typeface="Courier New"/>
                          <a:cs typeface="Courier New"/>
                        </a:rPr>
                        <a:t>T</a:t>
                      </a:r>
                      <a:r>
                        <a:rPr lang="fr-CA" dirty="0" smtClean="0">
                          <a:latin typeface="Courier New"/>
                          <a:cs typeface="Courier New"/>
                        </a:rPr>
                        <a:t> G O</a:t>
                      </a:r>
                      <a:r>
                        <a:rPr lang="fr-CA" baseline="0" dirty="0" smtClean="0">
                          <a:latin typeface="Courier New"/>
                          <a:cs typeface="Courier New"/>
                        </a:rPr>
                        <a:t>)</a:t>
                      </a:r>
                      <a:endParaRPr lang="fr-CA" dirty="0">
                        <a:latin typeface="Courier New"/>
                        <a:cs typeface="Courier New"/>
                      </a:endParaRPr>
                    </a:p>
                  </a:txBody>
                  <a:tcPr/>
                </a:tc>
              </a:tr>
              <a:tr h="370840">
                <a:tc>
                  <a:txBody>
                    <a:bodyPr/>
                    <a:lstStyle/>
                    <a:p>
                      <a:r>
                        <a:rPr lang="fr-CA" dirty="0" smtClean="0">
                          <a:latin typeface="Courier New"/>
                          <a:cs typeface="Courier New"/>
                        </a:rPr>
                        <a:t>J: (</a:t>
                      </a:r>
                      <a:r>
                        <a:rPr lang="fr-CA" dirty="0" err="1" smtClean="0">
                          <a:latin typeface="Courier New"/>
                          <a:cs typeface="Courier New"/>
                        </a:rPr>
                        <a:t>T</a:t>
                      </a:r>
                      <a:r>
                        <a:rPr lang="fr-CA" dirty="0" smtClean="0">
                          <a:latin typeface="Courier New"/>
                          <a:cs typeface="Courier New"/>
                        </a:rPr>
                        <a:t> J A</a:t>
                      </a:r>
                      <a:r>
                        <a:rPr lang="fr-CA" baseline="0" dirty="0" smtClean="0">
                          <a:latin typeface="Courier New"/>
                          <a:cs typeface="Courier New"/>
                        </a:rPr>
                        <a:t>)</a:t>
                      </a:r>
                      <a:endParaRPr lang="fr-CA" dirty="0">
                        <a:latin typeface="Courier New"/>
                        <a:cs typeface="Courier New"/>
                      </a:endParaRPr>
                    </a:p>
                  </a:txBody>
                  <a:tcPr/>
                </a:tc>
              </a:tr>
            </a:tbl>
          </a:graphicData>
        </a:graphic>
      </p:graphicFrame>
    </p:spTree>
    <p:extLst>
      <p:ext uri="{BB962C8B-B14F-4D97-AF65-F5344CB8AC3E}">
        <p14:creationId xmlns:p14="http://schemas.microsoft.com/office/powerpoint/2010/main" val="1379522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Count Collaborations (Reduce)</a:t>
            </a:r>
            <a:endParaRPr lang="en-US" dirty="0"/>
          </a:p>
        </p:txBody>
      </p:sp>
      <p:sp>
        <p:nvSpPr>
          <p:cNvPr id="8" name="Content Placeholder 7"/>
          <p:cNvSpPr>
            <a:spLocks noGrp="1"/>
          </p:cNvSpPr>
          <p:nvPr>
            <p:ph idx="1"/>
          </p:nvPr>
        </p:nvSpPr>
        <p:spPr/>
        <p:txBody>
          <a:bodyPr/>
          <a:lstStyle/>
          <a:p>
            <a:r>
              <a:rPr lang="en-US" dirty="0" smtClean="0"/>
              <a:t>Identify all collaborations (union the lists)</a:t>
            </a:r>
          </a:p>
          <a:p>
            <a:endParaRPr lang="en-US" dirty="0"/>
          </a:p>
          <a:p>
            <a:endParaRPr lang="en-US" dirty="0" smtClean="0"/>
          </a:p>
          <a:p>
            <a:endParaRPr lang="en-US" dirty="0"/>
          </a:p>
          <a:p>
            <a:endParaRPr lang="en-US" dirty="0" smtClean="0"/>
          </a:p>
          <a:p>
            <a:pPr marL="114300" indent="0">
              <a:buNone/>
            </a:pPr>
            <a:endParaRPr lang="en-US" dirty="0" smtClean="0"/>
          </a:p>
          <a:p>
            <a:r>
              <a:rPr lang="en-US" dirty="0" smtClean="0"/>
              <a:t>Or, count the collaborations between authors</a:t>
            </a:r>
            <a:endParaRPr lang="en-US" dirty="0"/>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26</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2661282153"/>
              </p:ext>
            </p:extLst>
          </p:nvPr>
        </p:nvGraphicFramePr>
        <p:xfrm>
          <a:off x="762001" y="2087035"/>
          <a:ext cx="6096000" cy="1854200"/>
        </p:xfrm>
        <a:graphic>
          <a:graphicData uri="http://schemas.openxmlformats.org/drawingml/2006/table">
            <a:tbl>
              <a:tblPr firstRow="1" bandRow="1">
                <a:tableStyleId>{BDBED569-4797-4DF1-A0F4-6AAB3CD982D8}</a:tableStyleId>
              </a:tblPr>
              <a:tblGrid>
                <a:gridCol w="6096000"/>
              </a:tblGrid>
              <a:tr h="370840">
                <a:tc>
                  <a:txBody>
                    <a:bodyPr/>
                    <a:lstStyle/>
                    <a:p>
                      <a:r>
                        <a:rPr lang="fr-CA" b="0" dirty="0" smtClean="0">
                          <a:latin typeface="Courier New"/>
                          <a:cs typeface="Courier New"/>
                        </a:rPr>
                        <a:t>O : (O</a:t>
                      </a:r>
                      <a:r>
                        <a:rPr lang="fr-CA" b="0" baseline="0" dirty="0" smtClean="0">
                          <a:latin typeface="Courier New"/>
                          <a:cs typeface="Courier New"/>
                        </a:rPr>
                        <a:t> A G </a:t>
                      </a:r>
                      <a:r>
                        <a:rPr lang="fr-CA" b="0" baseline="0" dirty="0" err="1" smtClean="0">
                          <a:latin typeface="Courier New"/>
                          <a:cs typeface="Courier New"/>
                        </a:rPr>
                        <a:t>T</a:t>
                      </a:r>
                      <a:r>
                        <a:rPr lang="fr-CA" b="0" baseline="0" dirty="0" smtClean="0">
                          <a:latin typeface="Courier New"/>
                          <a:cs typeface="Courier New"/>
                        </a:rPr>
                        <a:t>)</a:t>
                      </a:r>
                      <a:endParaRPr lang="fr-CA" b="0" dirty="0">
                        <a:latin typeface="Courier New"/>
                        <a:cs typeface="Courier New"/>
                      </a:endParaRPr>
                    </a:p>
                  </a:txBody>
                  <a:tcPr/>
                </a:tc>
              </a:tr>
              <a:tr h="370840">
                <a:tc>
                  <a:txBody>
                    <a:bodyPr/>
                    <a:lstStyle/>
                    <a:p>
                      <a:r>
                        <a:rPr lang="fr-CA" dirty="0" smtClean="0">
                          <a:latin typeface="Courier New"/>
                          <a:cs typeface="Courier New"/>
                        </a:rPr>
                        <a:t>A : (A O </a:t>
                      </a:r>
                      <a:r>
                        <a:rPr lang="fr-CA" dirty="0" err="1" smtClean="0">
                          <a:latin typeface="Courier New"/>
                          <a:cs typeface="Courier New"/>
                        </a:rPr>
                        <a:t>T</a:t>
                      </a:r>
                      <a:r>
                        <a:rPr lang="fr-CA" dirty="0" smtClean="0">
                          <a:latin typeface="Courier New"/>
                          <a:cs typeface="Courier New"/>
                        </a:rPr>
                        <a:t> J)</a:t>
                      </a:r>
                      <a:endParaRPr lang="fr-CA" dirty="0">
                        <a:latin typeface="Courier New"/>
                        <a:cs typeface="Courier New"/>
                      </a:endParaRPr>
                    </a:p>
                  </a:txBody>
                  <a:tcPr/>
                </a:tc>
              </a:tr>
              <a:tr h="370840">
                <a:tc>
                  <a:txBody>
                    <a:bodyPr/>
                    <a:lstStyle/>
                    <a:p>
                      <a:r>
                        <a:rPr lang="fr-CA" dirty="0" err="1" smtClean="0">
                          <a:latin typeface="Courier New"/>
                          <a:cs typeface="Courier New"/>
                        </a:rPr>
                        <a:t>T</a:t>
                      </a:r>
                      <a:r>
                        <a:rPr lang="fr-CA" dirty="0" smtClean="0">
                          <a:latin typeface="Courier New"/>
                          <a:cs typeface="Courier New"/>
                        </a:rPr>
                        <a:t> : (O A </a:t>
                      </a:r>
                      <a:r>
                        <a:rPr lang="fr-CA" dirty="0" err="1" smtClean="0">
                          <a:latin typeface="Courier New"/>
                          <a:cs typeface="Courier New"/>
                        </a:rPr>
                        <a:t>T</a:t>
                      </a:r>
                      <a:r>
                        <a:rPr lang="fr-CA" dirty="0" smtClean="0">
                          <a:latin typeface="Courier New"/>
                          <a:cs typeface="Courier New"/>
                        </a:rPr>
                        <a:t> G</a:t>
                      </a:r>
                      <a:r>
                        <a:rPr lang="fr-CA" baseline="0" dirty="0" smtClean="0">
                          <a:latin typeface="Courier New"/>
                          <a:cs typeface="Courier New"/>
                        </a:rPr>
                        <a:t> </a:t>
                      </a:r>
                      <a:r>
                        <a:rPr lang="fr-CA" dirty="0" smtClean="0">
                          <a:latin typeface="Courier New"/>
                          <a:cs typeface="Courier New"/>
                        </a:rPr>
                        <a:t>J)</a:t>
                      </a:r>
                      <a:endParaRPr lang="fr-CA" dirty="0">
                        <a:latin typeface="Courier New"/>
                        <a:cs typeface="Courier New"/>
                      </a:endParaRPr>
                    </a:p>
                  </a:txBody>
                  <a:tcPr/>
                </a:tc>
              </a:tr>
              <a:tr h="370840">
                <a:tc>
                  <a:txBody>
                    <a:bodyPr/>
                    <a:lstStyle/>
                    <a:p>
                      <a:r>
                        <a:rPr lang="fr-CA" dirty="0" smtClean="0">
                          <a:latin typeface="Courier New"/>
                          <a:cs typeface="Courier New"/>
                        </a:rPr>
                        <a:t>G : (</a:t>
                      </a:r>
                      <a:r>
                        <a:rPr lang="fr-CA" dirty="0" err="1" smtClean="0">
                          <a:latin typeface="Courier New"/>
                          <a:cs typeface="Courier New"/>
                        </a:rPr>
                        <a:t>T</a:t>
                      </a:r>
                      <a:r>
                        <a:rPr lang="fr-CA" dirty="0" smtClean="0">
                          <a:latin typeface="Courier New"/>
                          <a:cs typeface="Courier New"/>
                        </a:rPr>
                        <a:t> G O)</a:t>
                      </a:r>
                      <a:endParaRPr lang="fr-CA" dirty="0">
                        <a:latin typeface="Courier New"/>
                        <a:cs typeface="Courier New"/>
                      </a:endParaRPr>
                    </a:p>
                  </a:txBody>
                  <a:tcPr/>
                </a:tc>
              </a:tr>
              <a:tr h="370840">
                <a:tc>
                  <a:txBody>
                    <a:bodyPr/>
                    <a:lstStyle/>
                    <a:p>
                      <a:r>
                        <a:rPr lang="fr-CA" dirty="0" smtClean="0">
                          <a:latin typeface="Courier New"/>
                          <a:cs typeface="Courier New"/>
                        </a:rPr>
                        <a:t>J : (</a:t>
                      </a:r>
                      <a:r>
                        <a:rPr lang="fr-CA" dirty="0" err="1" smtClean="0">
                          <a:latin typeface="Courier New"/>
                          <a:cs typeface="Courier New"/>
                        </a:rPr>
                        <a:t>T</a:t>
                      </a:r>
                      <a:r>
                        <a:rPr lang="fr-CA" dirty="0" smtClean="0">
                          <a:latin typeface="Courier New"/>
                          <a:cs typeface="Courier New"/>
                        </a:rPr>
                        <a:t> J A)</a:t>
                      </a:r>
                      <a:endParaRPr lang="fr-CA" dirty="0">
                        <a:latin typeface="Courier New"/>
                        <a:cs typeface="Courier New"/>
                      </a:endParaRPr>
                    </a:p>
                  </a:txBody>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62960925"/>
              </p:ext>
            </p:extLst>
          </p:nvPr>
        </p:nvGraphicFramePr>
        <p:xfrm>
          <a:off x="762001" y="4546600"/>
          <a:ext cx="6096000" cy="1854200"/>
        </p:xfrm>
        <a:graphic>
          <a:graphicData uri="http://schemas.openxmlformats.org/drawingml/2006/table">
            <a:tbl>
              <a:tblPr firstRow="1" bandRow="1">
                <a:tableStyleId>{BDBED569-4797-4DF1-A0F4-6AAB3CD982D8}</a:tableStyleId>
              </a:tblPr>
              <a:tblGrid>
                <a:gridCol w="6096000"/>
              </a:tblGrid>
              <a:tr h="370840">
                <a:tc>
                  <a:txBody>
                    <a:bodyPr/>
                    <a:lstStyle/>
                    <a:p>
                      <a:r>
                        <a:rPr lang="fr-CA" b="0" dirty="0" smtClean="0">
                          <a:latin typeface="Courier New"/>
                          <a:cs typeface="Courier New"/>
                        </a:rPr>
                        <a:t>O : (O</a:t>
                      </a:r>
                      <a:r>
                        <a:rPr lang="fr-CA" b="0" baseline="0" dirty="0" smtClean="0">
                          <a:latin typeface="Courier New"/>
                          <a:cs typeface="Courier New"/>
                        </a:rPr>
                        <a:t> 3) (A 1)</a:t>
                      </a:r>
                      <a:r>
                        <a:rPr lang="fr-CA" b="0" dirty="0" smtClean="0">
                          <a:latin typeface="Courier New"/>
                          <a:cs typeface="Courier New"/>
                        </a:rPr>
                        <a:t> (</a:t>
                      </a:r>
                      <a:r>
                        <a:rPr lang="fr-CA" b="0" dirty="0" err="1" smtClean="0">
                          <a:latin typeface="Courier New"/>
                          <a:cs typeface="Courier New"/>
                        </a:rPr>
                        <a:t>T</a:t>
                      </a:r>
                      <a:r>
                        <a:rPr lang="fr-CA" b="0" baseline="0" dirty="0" smtClean="0">
                          <a:latin typeface="Courier New"/>
                          <a:cs typeface="Courier New"/>
                        </a:rPr>
                        <a:t> 2) (G 1)</a:t>
                      </a:r>
                      <a:endParaRPr lang="fr-CA" b="0" dirty="0">
                        <a:latin typeface="Courier New"/>
                        <a:cs typeface="Courier New"/>
                      </a:endParaRPr>
                    </a:p>
                  </a:txBody>
                  <a:tcPr/>
                </a:tc>
              </a:tr>
              <a:tr h="370840">
                <a:tc>
                  <a:txBody>
                    <a:bodyPr/>
                    <a:lstStyle/>
                    <a:p>
                      <a:r>
                        <a:rPr lang="fr-CA" dirty="0" smtClean="0">
                          <a:latin typeface="Courier New"/>
                          <a:cs typeface="Courier New"/>
                        </a:rPr>
                        <a:t>A : (O 1) (A 2) (</a:t>
                      </a:r>
                      <a:r>
                        <a:rPr lang="fr-CA" dirty="0" err="1" smtClean="0">
                          <a:latin typeface="Courier New"/>
                          <a:cs typeface="Courier New"/>
                        </a:rPr>
                        <a:t>T</a:t>
                      </a:r>
                      <a:r>
                        <a:rPr lang="fr-CA" dirty="0" smtClean="0">
                          <a:latin typeface="Courier New"/>
                          <a:cs typeface="Courier New"/>
                        </a:rPr>
                        <a:t> 1) (J 1)</a:t>
                      </a:r>
                      <a:endParaRPr lang="fr-CA" dirty="0">
                        <a:latin typeface="Courier New"/>
                        <a:cs typeface="Courier New"/>
                      </a:endParaRPr>
                    </a:p>
                  </a:txBody>
                  <a:tcPr/>
                </a:tc>
              </a:tr>
              <a:tr h="370840">
                <a:tc>
                  <a:txBody>
                    <a:bodyPr/>
                    <a:lstStyle/>
                    <a:p>
                      <a:r>
                        <a:rPr lang="fr-CA" dirty="0" err="1" smtClean="0">
                          <a:latin typeface="Courier New"/>
                          <a:cs typeface="Courier New"/>
                        </a:rPr>
                        <a:t>T</a:t>
                      </a:r>
                      <a:r>
                        <a:rPr lang="fr-CA" dirty="0" smtClean="0">
                          <a:latin typeface="Courier New"/>
                          <a:cs typeface="Courier New"/>
                        </a:rPr>
                        <a:t> : (</a:t>
                      </a:r>
                      <a:r>
                        <a:rPr lang="fr-CA" dirty="0" err="1" smtClean="0">
                          <a:latin typeface="Courier New"/>
                          <a:cs typeface="Courier New"/>
                        </a:rPr>
                        <a:t>T</a:t>
                      </a:r>
                      <a:r>
                        <a:rPr lang="fr-CA" dirty="0" smtClean="0">
                          <a:latin typeface="Courier New"/>
                          <a:cs typeface="Courier New"/>
                        </a:rPr>
                        <a:t> 3) (G 1) (A 1) (O 2) (J 1)</a:t>
                      </a:r>
                      <a:endParaRPr lang="fr-CA" dirty="0">
                        <a:latin typeface="Courier New"/>
                        <a:cs typeface="Courier New"/>
                      </a:endParaRPr>
                    </a:p>
                  </a:txBody>
                  <a:tcPr/>
                </a:tc>
              </a:tr>
              <a:tr h="370840">
                <a:tc>
                  <a:txBody>
                    <a:bodyPr/>
                    <a:lstStyle/>
                    <a:p>
                      <a:r>
                        <a:rPr lang="fr-CA" dirty="0" smtClean="0">
                          <a:latin typeface="Courier New"/>
                          <a:cs typeface="Courier New"/>
                        </a:rPr>
                        <a:t>G : (</a:t>
                      </a:r>
                      <a:r>
                        <a:rPr lang="fr-CA" dirty="0" err="1" smtClean="0">
                          <a:latin typeface="Courier New"/>
                          <a:cs typeface="Courier New"/>
                        </a:rPr>
                        <a:t>T</a:t>
                      </a:r>
                      <a:r>
                        <a:rPr lang="fr-CA" dirty="0" smtClean="0">
                          <a:latin typeface="Courier New"/>
                          <a:cs typeface="Courier New"/>
                        </a:rPr>
                        <a:t> 1) (G 1) (O 1)</a:t>
                      </a:r>
                      <a:endParaRPr lang="fr-CA" dirty="0">
                        <a:latin typeface="Courier New"/>
                        <a:cs typeface="Courier New"/>
                      </a:endParaRPr>
                    </a:p>
                  </a:txBody>
                  <a:tcPr/>
                </a:tc>
              </a:tr>
              <a:tr h="370840">
                <a:tc>
                  <a:txBody>
                    <a:bodyPr/>
                    <a:lstStyle/>
                    <a:p>
                      <a:r>
                        <a:rPr lang="fr-CA" dirty="0" smtClean="0">
                          <a:latin typeface="Courier New"/>
                          <a:cs typeface="Courier New"/>
                        </a:rPr>
                        <a:t>J : (</a:t>
                      </a:r>
                      <a:r>
                        <a:rPr lang="fr-CA" dirty="0" err="1" smtClean="0">
                          <a:latin typeface="Courier New"/>
                          <a:cs typeface="Courier New"/>
                        </a:rPr>
                        <a:t>T</a:t>
                      </a:r>
                      <a:r>
                        <a:rPr lang="fr-CA" dirty="0" smtClean="0">
                          <a:latin typeface="Courier New"/>
                          <a:cs typeface="Courier New"/>
                        </a:rPr>
                        <a:t> 1) (J 1) (A 1)</a:t>
                      </a:r>
                      <a:endParaRPr lang="fr-CA" dirty="0">
                        <a:latin typeface="Courier New"/>
                        <a:cs typeface="Courier New"/>
                      </a:endParaRPr>
                    </a:p>
                  </a:txBody>
                  <a:tcPr/>
                </a:tc>
              </a:tr>
            </a:tbl>
          </a:graphicData>
        </a:graphic>
      </p:graphicFrame>
    </p:spTree>
    <p:extLst>
      <p:ext uri="{BB962C8B-B14F-4D97-AF65-F5344CB8AC3E}">
        <p14:creationId xmlns:p14="http://schemas.microsoft.com/office/powerpoint/2010/main" val="3455320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Collaborators (Chain)</a:t>
            </a:r>
            <a:endParaRPr lang="en-US" dirty="0"/>
          </a:p>
        </p:txBody>
      </p:sp>
      <p:sp>
        <p:nvSpPr>
          <p:cNvPr id="3" name="Content Placeholder 2"/>
          <p:cNvSpPr>
            <a:spLocks noGrp="1"/>
          </p:cNvSpPr>
          <p:nvPr>
            <p:ph idx="1"/>
          </p:nvPr>
        </p:nvSpPr>
        <p:spPr/>
        <p:txBody>
          <a:bodyPr/>
          <a:lstStyle/>
          <a:p>
            <a:r>
              <a:rPr lang="en-US" dirty="0" smtClean="0"/>
              <a:t>What if we wanted to know collaborators in </a:t>
            </a:r>
            <a:r>
              <a:rPr lang="en-US" dirty="0" err="1" smtClean="0"/>
              <a:t>commun</a:t>
            </a:r>
            <a:r>
              <a:rPr lang="en-US" dirty="0" smtClean="0"/>
              <a:t>?</a:t>
            </a:r>
          </a:p>
          <a:p>
            <a:r>
              <a:rPr lang="en-US" dirty="0" smtClean="0"/>
              <a:t>Map the reduction for more results</a:t>
            </a:r>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27</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881902238"/>
              </p:ext>
            </p:extLst>
          </p:nvPr>
        </p:nvGraphicFramePr>
        <p:xfrm>
          <a:off x="897468" y="2556933"/>
          <a:ext cx="6096000" cy="3840479"/>
        </p:xfrm>
        <a:graphic>
          <a:graphicData uri="http://schemas.openxmlformats.org/drawingml/2006/table">
            <a:tbl>
              <a:tblPr firstRow="1" bandRow="1">
                <a:tableStyleId>{BDBED569-4797-4DF1-A0F4-6AAB3CD982D8}</a:tableStyleId>
              </a:tblPr>
              <a:tblGrid>
                <a:gridCol w="3048000"/>
                <a:gridCol w="30480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b="0" dirty="0" smtClean="0">
                          <a:latin typeface="Courier New"/>
                          <a:cs typeface="Courier New"/>
                        </a:rPr>
                        <a:t>(O</a:t>
                      </a:r>
                      <a:r>
                        <a:rPr lang="fr-CA" b="0" baseline="0" dirty="0" smtClean="0">
                          <a:latin typeface="Courier New"/>
                          <a:cs typeface="Courier New"/>
                        </a:rPr>
                        <a:t> O): </a:t>
                      </a:r>
                      <a:r>
                        <a:rPr lang="fr-CA" b="0" dirty="0" smtClean="0">
                          <a:latin typeface="Courier New"/>
                          <a:cs typeface="Courier New"/>
                        </a:rPr>
                        <a:t>(O</a:t>
                      </a:r>
                      <a:r>
                        <a:rPr lang="fr-CA" b="0" baseline="0" dirty="0" smtClean="0">
                          <a:latin typeface="Courier New"/>
                          <a:cs typeface="Courier New"/>
                        </a:rPr>
                        <a:t> A G </a:t>
                      </a:r>
                      <a:r>
                        <a:rPr lang="fr-CA" b="0" baseline="0" dirty="0" err="1" smtClean="0">
                          <a:latin typeface="Courier New"/>
                          <a:cs typeface="Courier New"/>
                        </a:rPr>
                        <a:t>T</a:t>
                      </a:r>
                      <a:r>
                        <a:rPr lang="fr-CA" b="0" baseline="0" dirty="0" smtClean="0">
                          <a:latin typeface="Courier New"/>
                          <a:cs typeface="Courier New"/>
                        </a:rPr>
                        <a:t>)</a:t>
                      </a:r>
                    </a:p>
                    <a:p>
                      <a:pPr marL="0" marR="0" indent="0" algn="l" defTabSz="914400" rtl="0" eaLnBrk="1" fontAlgn="auto" latinLnBrk="0" hangingPunct="1">
                        <a:lnSpc>
                          <a:spcPct val="100000"/>
                        </a:lnSpc>
                        <a:spcBef>
                          <a:spcPts val="0"/>
                        </a:spcBef>
                        <a:spcAft>
                          <a:spcPts val="0"/>
                        </a:spcAft>
                        <a:buClrTx/>
                        <a:buSzTx/>
                        <a:buFontTx/>
                        <a:buNone/>
                        <a:tabLst/>
                        <a:defRPr/>
                      </a:pPr>
                      <a:r>
                        <a:rPr lang="fr-CA" b="0" dirty="0" smtClean="0">
                          <a:latin typeface="Courier New"/>
                          <a:cs typeface="Courier New"/>
                        </a:rPr>
                        <a:t>(A</a:t>
                      </a:r>
                      <a:r>
                        <a:rPr lang="fr-CA" b="0" baseline="0" dirty="0" smtClean="0">
                          <a:latin typeface="Courier New"/>
                          <a:cs typeface="Courier New"/>
                        </a:rPr>
                        <a:t> O): </a:t>
                      </a:r>
                      <a:r>
                        <a:rPr lang="fr-CA" b="0" dirty="0" smtClean="0">
                          <a:latin typeface="Courier New"/>
                          <a:cs typeface="Courier New"/>
                        </a:rPr>
                        <a:t>(O</a:t>
                      </a:r>
                      <a:r>
                        <a:rPr lang="fr-CA" b="0" baseline="0" dirty="0" smtClean="0">
                          <a:latin typeface="Courier New"/>
                          <a:cs typeface="Courier New"/>
                        </a:rPr>
                        <a:t> A G </a:t>
                      </a:r>
                      <a:r>
                        <a:rPr lang="fr-CA" b="0" baseline="0" dirty="0" err="1" smtClean="0">
                          <a:latin typeface="Courier New"/>
                          <a:cs typeface="Courier New"/>
                        </a:rPr>
                        <a:t>T</a:t>
                      </a:r>
                      <a:r>
                        <a:rPr lang="fr-CA" b="0" baseline="0" dirty="0" smtClean="0">
                          <a:latin typeface="Courier New"/>
                          <a:cs typeface="Courier New"/>
                        </a:rPr>
                        <a:t>)</a:t>
                      </a:r>
                      <a:endParaRPr lang="fr-CA" b="0" dirty="0" smtClean="0">
                        <a:latin typeface="Courier New"/>
                        <a:cs typeface="Courier New"/>
                      </a:endParaRPr>
                    </a:p>
                    <a:p>
                      <a:pPr marL="0" marR="0" indent="0" algn="l" defTabSz="914400" rtl="0" eaLnBrk="1" fontAlgn="auto" latinLnBrk="0" hangingPunct="1">
                        <a:lnSpc>
                          <a:spcPct val="100000"/>
                        </a:lnSpc>
                        <a:spcBef>
                          <a:spcPts val="0"/>
                        </a:spcBef>
                        <a:spcAft>
                          <a:spcPts val="0"/>
                        </a:spcAft>
                        <a:buClrTx/>
                        <a:buSzTx/>
                        <a:buFontTx/>
                        <a:buNone/>
                        <a:tabLst/>
                        <a:defRPr/>
                      </a:pPr>
                      <a:r>
                        <a:rPr lang="fr-CA" b="0" dirty="0" smtClean="0">
                          <a:latin typeface="Courier New"/>
                          <a:cs typeface="Courier New"/>
                        </a:rPr>
                        <a:t>(G</a:t>
                      </a:r>
                      <a:r>
                        <a:rPr lang="fr-CA" b="0" baseline="0" dirty="0" smtClean="0">
                          <a:latin typeface="Courier New"/>
                          <a:cs typeface="Courier New"/>
                        </a:rPr>
                        <a:t> O): </a:t>
                      </a:r>
                      <a:r>
                        <a:rPr lang="fr-CA" b="0" dirty="0" smtClean="0">
                          <a:latin typeface="Courier New"/>
                          <a:cs typeface="Courier New"/>
                        </a:rPr>
                        <a:t>(O</a:t>
                      </a:r>
                      <a:r>
                        <a:rPr lang="fr-CA" b="0" baseline="0" dirty="0" smtClean="0">
                          <a:latin typeface="Courier New"/>
                          <a:cs typeface="Courier New"/>
                        </a:rPr>
                        <a:t> A G </a:t>
                      </a:r>
                      <a:r>
                        <a:rPr lang="fr-CA" b="0" baseline="0" dirty="0" err="1" smtClean="0">
                          <a:latin typeface="Courier New"/>
                          <a:cs typeface="Courier New"/>
                        </a:rPr>
                        <a:t>T</a:t>
                      </a:r>
                      <a:r>
                        <a:rPr lang="fr-CA" b="0" baseline="0" dirty="0" smtClean="0">
                          <a:latin typeface="Courier New"/>
                          <a:cs typeface="Courier New"/>
                        </a:rPr>
                        <a:t>)</a:t>
                      </a:r>
                      <a:endParaRPr lang="fr-CA" b="0" dirty="0" smtClean="0">
                        <a:latin typeface="Courier New"/>
                        <a:cs typeface="Courier New"/>
                      </a:endParaRPr>
                    </a:p>
                    <a:p>
                      <a:pPr marL="0" marR="0" indent="0" algn="l" defTabSz="914400" rtl="0" eaLnBrk="1" fontAlgn="auto" latinLnBrk="0" hangingPunct="1">
                        <a:lnSpc>
                          <a:spcPct val="100000"/>
                        </a:lnSpc>
                        <a:spcBef>
                          <a:spcPts val="0"/>
                        </a:spcBef>
                        <a:spcAft>
                          <a:spcPts val="0"/>
                        </a:spcAft>
                        <a:buClrTx/>
                        <a:buSzTx/>
                        <a:buFontTx/>
                        <a:buNone/>
                        <a:tabLst/>
                        <a:defRPr/>
                      </a:pPr>
                      <a:r>
                        <a:rPr lang="fr-CA" b="0" dirty="0" smtClean="0">
                          <a:latin typeface="Courier New"/>
                          <a:cs typeface="Courier New"/>
                        </a:rPr>
                        <a:t>(O</a:t>
                      </a:r>
                      <a:r>
                        <a:rPr lang="fr-CA" b="0" baseline="0" dirty="0" smtClean="0">
                          <a:latin typeface="Courier New"/>
                          <a:cs typeface="Courier New"/>
                        </a:rPr>
                        <a:t> </a:t>
                      </a:r>
                      <a:r>
                        <a:rPr lang="fr-CA" b="0" baseline="0" dirty="0" err="1" smtClean="0">
                          <a:latin typeface="Courier New"/>
                          <a:cs typeface="Courier New"/>
                        </a:rPr>
                        <a:t>T</a:t>
                      </a:r>
                      <a:r>
                        <a:rPr lang="fr-CA" b="0" baseline="0" dirty="0" smtClean="0">
                          <a:latin typeface="Courier New"/>
                          <a:cs typeface="Courier New"/>
                        </a:rPr>
                        <a:t>): </a:t>
                      </a:r>
                      <a:r>
                        <a:rPr lang="fr-CA" b="0" dirty="0" smtClean="0">
                          <a:latin typeface="Courier New"/>
                          <a:cs typeface="Courier New"/>
                        </a:rPr>
                        <a:t>(O</a:t>
                      </a:r>
                      <a:r>
                        <a:rPr lang="fr-CA" b="0" baseline="0" dirty="0" smtClean="0">
                          <a:latin typeface="Courier New"/>
                          <a:cs typeface="Courier New"/>
                        </a:rPr>
                        <a:t> A G </a:t>
                      </a:r>
                      <a:r>
                        <a:rPr lang="fr-CA" b="0" baseline="0" dirty="0" err="1" smtClean="0">
                          <a:latin typeface="Courier New"/>
                          <a:cs typeface="Courier New"/>
                        </a:rPr>
                        <a:t>T</a:t>
                      </a:r>
                      <a:r>
                        <a:rPr lang="fr-CA" b="0" baseline="0" dirty="0" smtClean="0">
                          <a:latin typeface="Courier New"/>
                          <a:cs typeface="Courier New"/>
                        </a:rPr>
                        <a:t>)</a:t>
                      </a:r>
                      <a:endParaRPr lang="fr-CA" b="0" dirty="0" smtClean="0">
                        <a:latin typeface="Courier New"/>
                        <a:cs typeface="Courier New"/>
                      </a:endParaRPr>
                    </a:p>
                  </a:txBody>
                  <a:tcPr/>
                </a:tc>
                <a:tc>
                  <a:txBody>
                    <a:bodyPr/>
                    <a:lstStyle/>
                    <a:p>
                      <a:r>
                        <a:rPr lang="fr-CA" b="0" dirty="0" smtClean="0">
                          <a:latin typeface="Courier New"/>
                          <a:cs typeface="Courier New"/>
                        </a:rPr>
                        <a:t>(G </a:t>
                      </a:r>
                      <a:r>
                        <a:rPr lang="fr-CA" b="0" dirty="0" err="1" smtClean="0">
                          <a:latin typeface="Courier New"/>
                          <a:cs typeface="Courier New"/>
                        </a:rPr>
                        <a:t>T</a:t>
                      </a:r>
                      <a:r>
                        <a:rPr lang="fr-CA" b="0" dirty="0" smtClean="0">
                          <a:latin typeface="Courier New"/>
                          <a:cs typeface="Courier New"/>
                        </a:rPr>
                        <a:t>): (</a:t>
                      </a:r>
                      <a:r>
                        <a:rPr lang="fr-CA" b="0" dirty="0" err="1" smtClean="0">
                          <a:latin typeface="Courier New"/>
                          <a:cs typeface="Courier New"/>
                        </a:rPr>
                        <a:t>T</a:t>
                      </a:r>
                      <a:r>
                        <a:rPr lang="fr-CA" b="0" dirty="0" smtClean="0">
                          <a:latin typeface="Courier New"/>
                          <a:cs typeface="Courier New"/>
                        </a:rPr>
                        <a:t> G O)</a:t>
                      </a:r>
                    </a:p>
                    <a:p>
                      <a:pPr marL="0" marR="0" indent="0" algn="l" defTabSz="914400" rtl="0" eaLnBrk="1" fontAlgn="auto" latinLnBrk="0" hangingPunct="1">
                        <a:lnSpc>
                          <a:spcPct val="100000"/>
                        </a:lnSpc>
                        <a:spcBef>
                          <a:spcPts val="0"/>
                        </a:spcBef>
                        <a:spcAft>
                          <a:spcPts val="0"/>
                        </a:spcAft>
                        <a:buClrTx/>
                        <a:buSzTx/>
                        <a:buFontTx/>
                        <a:buNone/>
                        <a:tabLst/>
                        <a:defRPr/>
                      </a:pPr>
                      <a:r>
                        <a:rPr lang="fr-CA" b="0" dirty="0" smtClean="0">
                          <a:latin typeface="Courier New"/>
                          <a:cs typeface="Courier New"/>
                        </a:rPr>
                        <a:t>(G G): (</a:t>
                      </a:r>
                      <a:r>
                        <a:rPr lang="fr-CA" b="0" dirty="0" err="1" smtClean="0">
                          <a:latin typeface="Courier New"/>
                          <a:cs typeface="Courier New"/>
                        </a:rPr>
                        <a:t>T</a:t>
                      </a:r>
                      <a:r>
                        <a:rPr lang="fr-CA" b="0" dirty="0" smtClean="0">
                          <a:latin typeface="Courier New"/>
                          <a:cs typeface="Courier New"/>
                        </a:rPr>
                        <a:t> G O)</a:t>
                      </a:r>
                    </a:p>
                    <a:p>
                      <a:pPr marL="0" marR="0" indent="0" algn="l" defTabSz="914400" rtl="0" eaLnBrk="1" fontAlgn="auto" latinLnBrk="0" hangingPunct="1">
                        <a:lnSpc>
                          <a:spcPct val="100000"/>
                        </a:lnSpc>
                        <a:spcBef>
                          <a:spcPts val="0"/>
                        </a:spcBef>
                        <a:spcAft>
                          <a:spcPts val="0"/>
                        </a:spcAft>
                        <a:buClrTx/>
                        <a:buSzTx/>
                        <a:buFontTx/>
                        <a:buNone/>
                        <a:tabLst/>
                        <a:defRPr/>
                      </a:pPr>
                      <a:r>
                        <a:rPr lang="fr-CA" b="0" dirty="0" smtClean="0">
                          <a:latin typeface="Courier New"/>
                          <a:cs typeface="Courier New"/>
                        </a:rPr>
                        <a:t>(O G): (</a:t>
                      </a:r>
                      <a:r>
                        <a:rPr lang="fr-CA" b="0" dirty="0" err="1" smtClean="0">
                          <a:latin typeface="Courier New"/>
                          <a:cs typeface="Courier New"/>
                        </a:rPr>
                        <a:t>T</a:t>
                      </a:r>
                      <a:r>
                        <a:rPr lang="fr-CA" b="0" dirty="0" smtClean="0">
                          <a:latin typeface="Courier New"/>
                          <a:cs typeface="Courier New"/>
                        </a:rPr>
                        <a:t> G O)</a:t>
                      </a:r>
                    </a:p>
                  </a:txBody>
                  <a:tcPr/>
                </a:tc>
              </a:tr>
              <a:tr h="370840">
                <a:tc>
                  <a:txBody>
                    <a:bodyPr/>
                    <a:lstStyle/>
                    <a:p>
                      <a:r>
                        <a:rPr lang="fr-CA" dirty="0" smtClean="0">
                          <a:latin typeface="Courier New"/>
                          <a:cs typeface="Courier New"/>
                        </a:rPr>
                        <a:t>(A A):</a:t>
                      </a:r>
                      <a:r>
                        <a:rPr lang="fr-CA" baseline="0" dirty="0" smtClean="0">
                          <a:latin typeface="Courier New"/>
                          <a:cs typeface="Courier New"/>
                        </a:rPr>
                        <a:t> </a:t>
                      </a:r>
                      <a:r>
                        <a:rPr lang="fr-CA" dirty="0" smtClean="0">
                          <a:latin typeface="Courier New"/>
                          <a:cs typeface="Courier New"/>
                        </a:rPr>
                        <a:t>(A O </a:t>
                      </a:r>
                      <a:r>
                        <a:rPr lang="fr-CA" dirty="0" err="1" smtClean="0">
                          <a:latin typeface="Courier New"/>
                          <a:cs typeface="Courier New"/>
                        </a:rPr>
                        <a:t>T</a:t>
                      </a:r>
                      <a:r>
                        <a:rPr lang="fr-CA" dirty="0" smtClean="0">
                          <a:latin typeface="Courier New"/>
                          <a:cs typeface="Courier New"/>
                        </a:rPr>
                        <a:t> J)</a:t>
                      </a:r>
                    </a:p>
                    <a:p>
                      <a:pPr marL="0" marR="0" indent="0" algn="l" defTabSz="914400" rtl="0" eaLnBrk="1" fontAlgn="auto" latinLnBrk="0" hangingPunct="1">
                        <a:lnSpc>
                          <a:spcPct val="100000"/>
                        </a:lnSpc>
                        <a:spcBef>
                          <a:spcPts val="0"/>
                        </a:spcBef>
                        <a:spcAft>
                          <a:spcPts val="0"/>
                        </a:spcAft>
                        <a:buClrTx/>
                        <a:buSzTx/>
                        <a:buFontTx/>
                        <a:buNone/>
                        <a:tabLst/>
                        <a:defRPr/>
                      </a:pPr>
                      <a:r>
                        <a:rPr lang="fr-CA" dirty="0" smtClean="0">
                          <a:latin typeface="Courier New"/>
                          <a:cs typeface="Courier New"/>
                        </a:rPr>
                        <a:t>(A O):</a:t>
                      </a:r>
                      <a:r>
                        <a:rPr lang="fr-CA" baseline="0" dirty="0" smtClean="0">
                          <a:latin typeface="Courier New"/>
                          <a:cs typeface="Courier New"/>
                        </a:rPr>
                        <a:t> </a:t>
                      </a:r>
                      <a:r>
                        <a:rPr lang="fr-CA" dirty="0" smtClean="0">
                          <a:latin typeface="Courier New"/>
                          <a:cs typeface="Courier New"/>
                        </a:rPr>
                        <a:t>(A O </a:t>
                      </a:r>
                      <a:r>
                        <a:rPr lang="fr-CA" dirty="0" err="1" smtClean="0">
                          <a:latin typeface="Courier New"/>
                          <a:cs typeface="Courier New"/>
                        </a:rPr>
                        <a:t>T</a:t>
                      </a:r>
                      <a:r>
                        <a:rPr lang="fr-CA" dirty="0" smtClean="0">
                          <a:latin typeface="Courier New"/>
                          <a:cs typeface="Courier New"/>
                        </a:rPr>
                        <a:t> J)</a:t>
                      </a:r>
                    </a:p>
                    <a:p>
                      <a:pPr marL="0" marR="0" indent="0" algn="l" defTabSz="914400" rtl="0" eaLnBrk="1" fontAlgn="auto" latinLnBrk="0" hangingPunct="1">
                        <a:lnSpc>
                          <a:spcPct val="100000"/>
                        </a:lnSpc>
                        <a:spcBef>
                          <a:spcPts val="0"/>
                        </a:spcBef>
                        <a:spcAft>
                          <a:spcPts val="0"/>
                        </a:spcAft>
                        <a:buClrTx/>
                        <a:buSzTx/>
                        <a:buFontTx/>
                        <a:buNone/>
                        <a:tabLst/>
                        <a:defRPr/>
                      </a:pPr>
                      <a:r>
                        <a:rPr lang="fr-CA" dirty="0" smtClean="0">
                          <a:latin typeface="Courier New"/>
                          <a:cs typeface="Courier New"/>
                        </a:rPr>
                        <a:t>(A </a:t>
                      </a:r>
                      <a:r>
                        <a:rPr lang="fr-CA" dirty="0" err="1" smtClean="0">
                          <a:latin typeface="Courier New"/>
                          <a:cs typeface="Courier New"/>
                        </a:rPr>
                        <a:t>T</a:t>
                      </a:r>
                      <a:r>
                        <a:rPr lang="fr-CA" dirty="0" smtClean="0">
                          <a:latin typeface="Courier New"/>
                          <a:cs typeface="Courier New"/>
                        </a:rPr>
                        <a:t>):</a:t>
                      </a:r>
                      <a:r>
                        <a:rPr lang="fr-CA" baseline="0" dirty="0" smtClean="0">
                          <a:latin typeface="Courier New"/>
                          <a:cs typeface="Courier New"/>
                        </a:rPr>
                        <a:t> </a:t>
                      </a:r>
                      <a:r>
                        <a:rPr lang="fr-CA" dirty="0" smtClean="0">
                          <a:latin typeface="Courier New"/>
                          <a:cs typeface="Courier New"/>
                        </a:rPr>
                        <a:t>(A O </a:t>
                      </a:r>
                      <a:r>
                        <a:rPr lang="fr-CA" dirty="0" err="1" smtClean="0">
                          <a:latin typeface="Courier New"/>
                          <a:cs typeface="Courier New"/>
                        </a:rPr>
                        <a:t>T</a:t>
                      </a:r>
                      <a:r>
                        <a:rPr lang="fr-CA" dirty="0" smtClean="0">
                          <a:latin typeface="Courier New"/>
                          <a:cs typeface="Courier New"/>
                        </a:rPr>
                        <a:t> J)</a:t>
                      </a:r>
                    </a:p>
                    <a:p>
                      <a:pPr marL="0" marR="0" indent="0" algn="l" defTabSz="914400" rtl="0" eaLnBrk="1" fontAlgn="auto" latinLnBrk="0" hangingPunct="1">
                        <a:lnSpc>
                          <a:spcPct val="100000"/>
                        </a:lnSpc>
                        <a:spcBef>
                          <a:spcPts val="0"/>
                        </a:spcBef>
                        <a:spcAft>
                          <a:spcPts val="0"/>
                        </a:spcAft>
                        <a:buClrTx/>
                        <a:buSzTx/>
                        <a:buFontTx/>
                        <a:buNone/>
                        <a:tabLst/>
                        <a:defRPr/>
                      </a:pPr>
                      <a:r>
                        <a:rPr lang="fr-CA" dirty="0" smtClean="0">
                          <a:latin typeface="Courier New"/>
                          <a:cs typeface="Courier New"/>
                        </a:rPr>
                        <a:t>(A J):</a:t>
                      </a:r>
                      <a:r>
                        <a:rPr lang="fr-CA" baseline="0" dirty="0" smtClean="0">
                          <a:latin typeface="Courier New"/>
                          <a:cs typeface="Courier New"/>
                        </a:rPr>
                        <a:t> </a:t>
                      </a:r>
                      <a:r>
                        <a:rPr lang="fr-CA" dirty="0" smtClean="0">
                          <a:latin typeface="Courier New"/>
                          <a:cs typeface="Courier New"/>
                        </a:rPr>
                        <a:t>(A O </a:t>
                      </a:r>
                      <a:r>
                        <a:rPr lang="fr-CA" dirty="0" err="1" smtClean="0">
                          <a:latin typeface="Courier New"/>
                          <a:cs typeface="Courier New"/>
                        </a:rPr>
                        <a:t>T</a:t>
                      </a:r>
                      <a:r>
                        <a:rPr lang="fr-CA" dirty="0" smtClean="0">
                          <a:latin typeface="Courier New"/>
                          <a:cs typeface="Courier New"/>
                        </a:rPr>
                        <a:t> J)</a:t>
                      </a:r>
                    </a:p>
                  </a:txBody>
                  <a:tcPr/>
                </a:tc>
                <a:tc>
                  <a:txBody>
                    <a:bodyPr/>
                    <a:lstStyle/>
                    <a:p>
                      <a:r>
                        <a:rPr lang="fr-CA" b="0" dirty="0" smtClean="0">
                          <a:latin typeface="Courier New"/>
                          <a:cs typeface="Courier New"/>
                        </a:rPr>
                        <a:t>(J </a:t>
                      </a:r>
                      <a:r>
                        <a:rPr lang="fr-CA" b="0" dirty="0" err="1" smtClean="0">
                          <a:latin typeface="Courier New"/>
                          <a:cs typeface="Courier New"/>
                        </a:rPr>
                        <a:t>T</a:t>
                      </a:r>
                      <a:r>
                        <a:rPr lang="fr-CA" b="0" dirty="0" smtClean="0">
                          <a:latin typeface="Courier New"/>
                          <a:cs typeface="Courier New"/>
                        </a:rPr>
                        <a:t>): (</a:t>
                      </a:r>
                      <a:r>
                        <a:rPr lang="fr-CA" b="0" dirty="0" err="1" smtClean="0">
                          <a:latin typeface="Courier New"/>
                          <a:cs typeface="Courier New"/>
                        </a:rPr>
                        <a:t>T</a:t>
                      </a:r>
                      <a:r>
                        <a:rPr lang="fr-CA" b="0" dirty="0" smtClean="0">
                          <a:latin typeface="Courier New"/>
                          <a:cs typeface="Courier New"/>
                        </a:rPr>
                        <a:t> J A)</a:t>
                      </a:r>
                    </a:p>
                    <a:p>
                      <a:pPr marL="0" marR="0" indent="0" algn="l" defTabSz="914400" rtl="0" eaLnBrk="1" fontAlgn="auto" latinLnBrk="0" hangingPunct="1">
                        <a:lnSpc>
                          <a:spcPct val="100000"/>
                        </a:lnSpc>
                        <a:spcBef>
                          <a:spcPts val="0"/>
                        </a:spcBef>
                        <a:spcAft>
                          <a:spcPts val="0"/>
                        </a:spcAft>
                        <a:buClrTx/>
                        <a:buSzTx/>
                        <a:buFontTx/>
                        <a:buNone/>
                        <a:tabLst/>
                        <a:defRPr/>
                      </a:pPr>
                      <a:r>
                        <a:rPr lang="fr-CA" b="0" dirty="0" smtClean="0">
                          <a:latin typeface="Courier New"/>
                          <a:cs typeface="Courier New"/>
                        </a:rPr>
                        <a:t>(J J): (</a:t>
                      </a:r>
                      <a:r>
                        <a:rPr lang="fr-CA" b="0" dirty="0" err="1" smtClean="0">
                          <a:latin typeface="Courier New"/>
                          <a:cs typeface="Courier New"/>
                        </a:rPr>
                        <a:t>T</a:t>
                      </a:r>
                      <a:r>
                        <a:rPr lang="fr-CA" b="0" dirty="0" smtClean="0">
                          <a:latin typeface="Courier New"/>
                          <a:cs typeface="Courier New"/>
                        </a:rPr>
                        <a:t> J A)</a:t>
                      </a:r>
                    </a:p>
                    <a:p>
                      <a:pPr marL="0" marR="0" indent="0" algn="l" defTabSz="914400" rtl="0" eaLnBrk="1" fontAlgn="auto" latinLnBrk="0" hangingPunct="1">
                        <a:lnSpc>
                          <a:spcPct val="100000"/>
                        </a:lnSpc>
                        <a:spcBef>
                          <a:spcPts val="0"/>
                        </a:spcBef>
                        <a:spcAft>
                          <a:spcPts val="0"/>
                        </a:spcAft>
                        <a:buClrTx/>
                        <a:buSzTx/>
                        <a:buFontTx/>
                        <a:buNone/>
                        <a:tabLst/>
                        <a:defRPr/>
                      </a:pPr>
                      <a:r>
                        <a:rPr lang="fr-CA" b="0" dirty="0" smtClean="0">
                          <a:latin typeface="Courier New"/>
                          <a:cs typeface="Courier New"/>
                        </a:rPr>
                        <a:t>(A J): (</a:t>
                      </a:r>
                      <a:r>
                        <a:rPr lang="fr-CA" b="0" dirty="0" err="1" smtClean="0">
                          <a:latin typeface="Courier New"/>
                          <a:cs typeface="Courier New"/>
                        </a:rPr>
                        <a:t>T</a:t>
                      </a:r>
                      <a:r>
                        <a:rPr lang="fr-CA" b="0" dirty="0" smtClean="0">
                          <a:latin typeface="Courier New"/>
                          <a:cs typeface="Courier New"/>
                        </a:rPr>
                        <a:t> J A)</a:t>
                      </a:r>
                    </a:p>
                  </a:txBody>
                  <a:tcPr/>
                </a:tc>
              </a:tr>
              <a:tr h="370840">
                <a:tc>
                  <a:txBody>
                    <a:bodyPr/>
                    <a:lstStyle/>
                    <a:p>
                      <a:r>
                        <a:rPr lang="fr-CA" dirty="0" smtClean="0">
                          <a:latin typeface="Courier New"/>
                          <a:cs typeface="Courier New"/>
                        </a:rPr>
                        <a:t>(O </a:t>
                      </a:r>
                      <a:r>
                        <a:rPr lang="fr-CA" dirty="0" err="1" smtClean="0">
                          <a:latin typeface="Courier New"/>
                          <a:cs typeface="Courier New"/>
                        </a:rPr>
                        <a:t>T</a:t>
                      </a:r>
                      <a:r>
                        <a:rPr lang="fr-CA" dirty="0" smtClean="0">
                          <a:latin typeface="Courier New"/>
                          <a:cs typeface="Courier New"/>
                        </a:rPr>
                        <a:t>): (O A </a:t>
                      </a:r>
                      <a:r>
                        <a:rPr lang="fr-CA" dirty="0" err="1" smtClean="0">
                          <a:latin typeface="Courier New"/>
                          <a:cs typeface="Courier New"/>
                        </a:rPr>
                        <a:t>T</a:t>
                      </a:r>
                      <a:r>
                        <a:rPr lang="fr-CA" dirty="0" smtClean="0">
                          <a:latin typeface="Courier New"/>
                          <a:cs typeface="Courier New"/>
                        </a:rPr>
                        <a:t> G</a:t>
                      </a:r>
                      <a:r>
                        <a:rPr lang="fr-CA" baseline="0" dirty="0" smtClean="0">
                          <a:latin typeface="Courier New"/>
                          <a:cs typeface="Courier New"/>
                        </a:rPr>
                        <a:t> </a:t>
                      </a:r>
                      <a:r>
                        <a:rPr lang="fr-CA" dirty="0" smtClean="0">
                          <a:latin typeface="Courier New"/>
                          <a:cs typeface="Courier New"/>
                        </a:rPr>
                        <a:t>J)</a:t>
                      </a:r>
                    </a:p>
                    <a:p>
                      <a:pPr marL="0" marR="0" indent="0" algn="l" defTabSz="914400" rtl="0" eaLnBrk="1" fontAlgn="auto" latinLnBrk="0" hangingPunct="1">
                        <a:lnSpc>
                          <a:spcPct val="100000"/>
                        </a:lnSpc>
                        <a:spcBef>
                          <a:spcPts val="0"/>
                        </a:spcBef>
                        <a:spcAft>
                          <a:spcPts val="0"/>
                        </a:spcAft>
                        <a:buClrTx/>
                        <a:buSzTx/>
                        <a:buFontTx/>
                        <a:buNone/>
                        <a:tabLst/>
                        <a:defRPr/>
                      </a:pPr>
                      <a:r>
                        <a:rPr lang="fr-CA" dirty="0" smtClean="0">
                          <a:latin typeface="Courier New"/>
                          <a:cs typeface="Courier New"/>
                        </a:rPr>
                        <a:t>(A </a:t>
                      </a:r>
                      <a:r>
                        <a:rPr lang="fr-CA" dirty="0" err="1" smtClean="0">
                          <a:latin typeface="Courier New"/>
                          <a:cs typeface="Courier New"/>
                        </a:rPr>
                        <a:t>T</a:t>
                      </a:r>
                      <a:r>
                        <a:rPr lang="fr-CA" dirty="0" smtClean="0">
                          <a:latin typeface="Courier New"/>
                          <a:cs typeface="Courier New"/>
                        </a:rPr>
                        <a:t>): (O A </a:t>
                      </a:r>
                      <a:r>
                        <a:rPr lang="fr-CA" dirty="0" err="1" smtClean="0">
                          <a:latin typeface="Courier New"/>
                          <a:cs typeface="Courier New"/>
                        </a:rPr>
                        <a:t>T</a:t>
                      </a:r>
                      <a:r>
                        <a:rPr lang="fr-CA" dirty="0" smtClean="0">
                          <a:latin typeface="Courier New"/>
                          <a:cs typeface="Courier New"/>
                        </a:rPr>
                        <a:t> G</a:t>
                      </a:r>
                      <a:r>
                        <a:rPr lang="fr-CA" baseline="0" dirty="0" smtClean="0">
                          <a:latin typeface="Courier New"/>
                          <a:cs typeface="Courier New"/>
                        </a:rPr>
                        <a:t> </a:t>
                      </a:r>
                      <a:r>
                        <a:rPr lang="fr-CA" dirty="0" smtClean="0">
                          <a:latin typeface="Courier New"/>
                          <a:cs typeface="Courier New"/>
                        </a:rPr>
                        <a:t>J)</a:t>
                      </a:r>
                    </a:p>
                    <a:p>
                      <a:pPr marL="0" marR="0" indent="0" algn="l" defTabSz="914400" rtl="0" eaLnBrk="1" fontAlgn="auto" latinLnBrk="0" hangingPunct="1">
                        <a:lnSpc>
                          <a:spcPct val="100000"/>
                        </a:lnSpc>
                        <a:spcBef>
                          <a:spcPts val="0"/>
                        </a:spcBef>
                        <a:spcAft>
                          <a:spcPts val="0"/>
                        </a:spcAft>
                        <a:buClrTx/>
                        <a:buSzTx/>
                        <a:buFontTx/>
                        <a:buNone/>
                        <a:tabLst/>
                        <a:defRPr/>
                      </a:pPr>
                      <a:r>
                        <a:rPr lang="fr-CA" dirty="0" smtClean="0">
                          <a:latin typeface="Courier New"/>
                          <a:cs typeface="Courier New"/>
                        </a:rPr>
                        <a:t>(</a:t>
                      </a:r>
                      <a:r>
                        <a:rPr lang="fr-CA" dirty="0" err="1" smtClean="0">
                          <a:latin typeface="Courier New"/>
                          <a:cs typeface="Courier New"/>
                        </a:rPr>
                        <a:t>T</a:t>
                      </a:r>
                      <a:r>
                        <a:rPr lang="fr-CA" dirty="0" smtClean="0">
                          <a:latin typeface="Courier New"/>
                          <a:cs typeface="Courier New"/>
                        </a:rPr>
                        <a:t> </a:t>
                      </a:r>
                      <a:r>
                        <a:rPr lang="fr-CA" dirty="0" err="1" smtClean="0">
                          <a:latin typeface="Courier New"/>
                          <a:cs typeface="Courier New"/>
                        </a:rPr>
                        <a:t>T</a:t>
                      </a:r>
                      <a:r>
                        <a:rPr lang="fr-CA" dirty="0" smtClean="0">
                          <a:latin typeface="Courier New"/>
                          <a:cs typeface="Courier New"/>
                        </a:rPr>
                        <a:t>): (O A </a:t>
                      </a:r>
                      <a:r>
                        <a:rPr lang="fr-CA" dirty="0" err="1" smtClean="0">
                          <a:latin typeface="Courier New"/>
                          <a:cs typeface="Courier New"/>
                        </a:rPr>
                        <a:t>T</a:t>
                      </a:r>
                      <a:r>
                        <a:rPr lang="fr-CA" dirty="0" smtClean="0">
                          <a:latin typeface="Courier New"/>
                          <a:cs typeface="Courier New"/>
                        </a:rPr>
                        <a:t> G</a:t>
                      </a:r>
                      <a:r>
                        <a:rPr lang="fr-CA" baseline="0" dirty="0" smtClean="0">
                          <a:latin typeface="Courier New"/>
                          <a:cs typeface="Courier New"/>
                        </a:rPr>
                        <a:t> </a:t>
                      </a:r>
                      <a:r>
                        <a:rPr lang="fr-CA" dirty="0" smtClean="0">
                          <a:latin typeface="Courier New"/>
                          <a:cs typeface="Courier New"/>
                        </a:rPr>
                        <a:t>J)</a:t>
                      </a:r>
                    </a:p>
                    <a:p>
                      <a:pPr marL="0" marR="0" indent="0" algn="l" defTabSz="914400" rtl="0" eaLnBrk="1" fontAlgn="auto" latinLnBrk="0" hangingPunct="1">
                        <a:lnSpc>
                          <a:spcPct val="100000"/>
                        </a:lnSpc>
                        <a:spcBef>
                          <a:spcPts val="0"/>
                        </a:spcBef>
                        <a:spcAft>
                          <a:spcPts val="0"/>
                        </a:spcAft>
                        <a:buClrTx/>
                        <a:buSzTx/>
                        <a:buFontTx/>
                        <a:buNone/>
                        <a:tabLst/>
                        <a:defRPr/>
                      </a:pPr>
                      <a:r>
                        <a:rPr lang="fr-CA" dirty="0" smtClean="0">
                          <a:latin typeface="Courier New"/>
                          <a:cs typeface="Courier New"/>
                        </a:rPr>
                        <a:t>(G </a:t>
                      </a:r>
                      <a:r>
                        <a:rPr lang="fr-CA" dirty="0" err="1" smtClean="0">
                          <a:latin typeface="Courier New"/>
                          <a:cs typeface="Courier New"/>
                        </a:rPr>
                        <a:t>T</a:t>
                      </a:r>
                      <a:r>
                        <a:rPr lang="fr-CA" dirty="0" smtClean="0">
                          <a:latin typeface="Courier New"/>
                          <a:cs typeface="Courier New"/>
                        </a:rPr>
                        <a:t>): (O A </a:t>
                      </a:r>
                      <a:r>
                        <a:rPr lang="fr-CA" dirty="0" err="1" smtClean="0">
                          <a:latin typeface="Courier New"/>
                          <a:cs typeface="Courier New"/>
                        </a:rPr>
                        <a:t>T</a:t>
                      </a:r>
                      <a:r>
                        <a:rPr lang="fr-CA" dirty="0" smtClean="0">
                          <a:latin typeface="Courier New"/>
                          <a:cs typeface="Courier New"/>
                        </a:rPr>
                        <a:t> G</a:t>
                      </a:r>
                      <a:r>
                        <a:rPr lang="fr-CA" baseline="0" dirty="0" smtClean="0">
                          <a:latin typeface="Courier New"/>
                          <a:cs typeface="Courier New"/>
                        </a:rPr>
                        <a:t> </a:t>
                      </a:r>
                      <a:r>
                        <a:rPr lang="fr-CA" dirty="0" smtClean="0">
                          <a:latin typeface="Courier New"/>
                          <a:cs typeface="Courier New"/>
                        </a:rPr>
                        <a:t>J)</a:t>
                      </a:r>
                    </a:p>
                    <a:p>
                      <a:pPr marL="0" marR="0" indent="0" algn="l" defTabSz="914400" rtl="0" eaLnBrk="1" fontAlgn="auto" latinLnBrk="0" hangingPunct="1">
                        <a:lnSpc>
                          <a:spcPct val="100000"/>
                        </a:lnSpc>
                        <a:spcBef>
                          <a:spcPts val="0"/>
                        </a:spcBef>
                        <a:spcAft>
                          <a:spcPts val="0"/>
                        </a:spcAft>
                        <a:buClrTx/>
                        <a:buSzTx/>
                        <a:buFontTx/>
                        <a:buNone/>
                        <a:tabLst/>
                        <a:defRPr/>
                      </a:pPr>
                      <a:r>
                        <a:rPr lang="fr-CA" dirty="0" smtClean="0">
                          <a:latin typeface="Courier New"/>
                          <a:cs typeface="Courier New"/>
                        </a:rPr>
                        <a:t>(J </a:t>
                      </a:r>
                      <a:r>
                        <a:rPr lang="fr-CA" dirty="0" err="1" smtClean="0">
                          <a:latin typeface="Courier New"/>
                          <a:cs typeface="Courier New"/>
                        </a:rPr>
                        <a:t>T</a:t>
                      </a:r>
                      <a:r>
                        <a:rPr lang="fr-CA" dirty="0" smtClean="0">
                          <a:latin typeface="Courier New"/>
                          <a:cs typeface="Courier New"/>
                        </a:rPr>
                        <a:t>): (O A </a:t>
                      </a:r>
                      <a:r>
                        <a:rPr lang="fr-CA" dirty="0" err="1" smtClean="0">
                          <a:latin typeface="Courier New"/>
                          <a:cs typeface="Courier New"/>
                        </a:rPr>
                        <a:t>T</a:t>
                      </a:r>
                      <a:r>
                        <a:rPr lang="fr-CA" dirty="0" smtClean="0">
                          <a:latin typeface="Courier New"/>
                          <a:cs typeface="Courier New"/>
                        </a:rPr>
                        <a:t> G</a:t>
                      </a:r>
                      <a:r>
                        <a:rPr lang="fr-CA" baseline="0" dirty="0" smtClean="0">
                          <a:latin typeface="Courier New"/>
                          <a:cs typeface="Courier New"/>
                        </a:rPr>
                        <a:t> </a:t>
                      </a:r>
                      <a:r>
                        <a:rPr lang="fr-CA" dirty="0" smtClean="0">
                          <a:latin typeface="Courier New"/>
                          <a:cs typeface="Courier New"/>
                        </a:rPr>
                        <a:t>J)</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CA" dirty="0" smtClean="0">
                        <a:latin typeface="Courier New"/>
                        <a:cs typeface="Courier New"/>
                      </a:endParaRPr>
                    </a:p>
                  </a:txBody>
                  <a:tcPr/>
                </a:tc>
              </a:tr>
            </a:tbl>
          </a:graphicData>
        </a:graphic>
      </p:graphicFrame>
    </p:spTree>
    <p:extLst>
      <p:ext uri="{BB962C8B-B14F-4D97-AF65-F5344CB8AC3E}">
        <p14:creationId xmlns:p14="http://schemas.microsoft.com/office/powerpoint/2010/main" val="3519390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a:t>
            </a:r>
            <a:r>
              <a:rPr lang="en-US" dirty="0" smtClean="0"/>
              <a:t>Collaborators (</a:t>
            </a:r>
            <a:r>
              <a:rPr lang="en-US" dirty="0" err="1" smtClean="0"/>
              <a:t>con’t</a:t>
            </a:r>
            <a:r>
              <a:rPr lang="en-US" dirty="0" smtClean="0"/>
              <a:t>)</a:t>
            </a:r>
            <a:endParaRPr lang="en-US" dirty="0"/>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28</a:t>
            </a:fld>
            <a:endParaRPr lang="en-US"/>
          </a:p>
        </p:txBody>
      </p:sp>
      <p:sp>
        <p:nvSpPr>
          <p:cNvPr id="8" name="TextBox 7"/>
          <p:cNvSpPr txBox="1"/>
          <p:nvPr/>
        </p:nvSpPr>
        <p:spPr>
          <a:xfrm>
            <a:off x="1794933" y="5266267"/>
            <a:ext cx="184666" cy="369332"/>
          </a:xfrm>
          <a:prstGeom prst="rect">
            <a:avLst/>
          </a:prstGeom>
          <a:noFill/>
        </p:spPr>
        <p:txBody>
          <a:bodyPr wrap="none" rtlCol="0">
            <a:spAutoFit/>
          </a:bodyPr>
          <a:lstStyle/>
          <a:p>
            <a:endParaRPr lang="fr-CA" dirty="0"/>
          </a:p>
        </p:txBody>
      </p:sp>
      <p:sp>
        <p:nvSpPr>
          <p:cNvPr id="11" name="Content Placeholder 10"/>
          <p:cNvSpPr>
            <a:spLocks noGrp="1"/>
          </p:cNvSpPr>
          <p:nvPr>
            <p:ph idx="1"/>
          </p:nvPr>
        </p:nvSpPr>
        <p:spPr/>
        <p:txBody>
          <a:bodyPr/>
          <a:lstStyle/>
          <a:p>
            <a:r>
              <a:rPr lang="en-US" dirty="0"/>
              <a:t>J</a:t>
            </a:r>
            <a:r>
              <a:rPr lang="en-US" dirty="0" smtClean="0"/>
              <a:t>oin collaboration pairs (shuffle)</a:t>
            </a:r>
            <a:endParaRPr lang="en-US" dirty="0"/>
          </a:p>
        </p:txBody>
      </p:sp>
      <p:graphicFrame>
        <p:nvGraphicFramePr>
          <p:cNvPr id="12" name="Content Placeholder 5"/>
          <p:cNvGraphicFramePr>
            <a:graphicFrameLocks/>
          </p:cNvGraphicFramePr>
          <p:nvPr>
            <p:extLst>
              <p:ext uri="{D42A27DB-BD31-4B8C-83A1-F6EECF244321}">
                <p14:modId xmlns:p14="http://schemas.microsoft.com/office/powerpoint/2010/main" val="3437091926"/>
              </p:ext>
            </p:extLst>
          </p:nvPr>
        </p:nvGraphicFramePr>
        <p:xfrm>
          <a:off x="457200" y="2192870"/>
          <a:ext cx="7620000" cy="2194560"/>
        </p:xfrm>
        <a:graphic>
          <a:graphicData uri="http://schemas.openxmlformats.org/drawingml/2006/table">
            <a:tbl>
              <a:tblPr firstRow="1" bandRow="1">
                <a:tableStyleId>{BDBED569-4797-4DF1-A0F4-6AAB3CD982D8}</a:tableStyleId>
              </a:tblPr>
              <a:tblGrid>
                <a:gridCol w="3810000"/>
                <a:gridCol w="3810000"/>
              </a:tblGrid>
              <a:tr h="253218">
                <a:tc>
                  <a:txBody>
                    <a:bodyPr/>
                    <a:lstStyle/>
                    <a:p>
                      <a:r>
                        <a:rPr lang="fr-CA" sz="1800" b="0" dirty="0" smtClean="0">
                          <a:latin typeface="Courier New"/>
                          <a:cs typeface="Courier New"/>
                        </a:rPr>
                        <a:t>(O</a:t>
                      </a:r>
                      <a:r>
                        <a:rPr lang="fr-CA" sz="1800" b="0" baseline="0" dirty="0" smtClean="0">
                          <a:latin typeface="Courier New"/>
                          <a:cs typeface="Courier New"/>
                        </a:rPr>
                        <a:t> O): (O A G </a:t>
                      </a:r>
                      <a:r>
                        <a:rPr lang="fr-CA" sz="1800" b="0" baseline="0" dirty="0" err="1" smtClean="0">
                          <a:latin typeface="Courier New"/>
                          <a:cs typeface="Courier New"/>
                        </a:rPr>
                        <a:t>T</a:t>
                      </a:r>
                      <a:r>
                        <a:rPr lang="fr-CA" sz="1800" b="0" baseline="0" dirty="0" smtClean="0">
                          <a:latin typeface="Courier New"/>
                          <a:cs typeface="Courier New"/>
                        </a:rPr>
                        <a:t>)</a:t>
                      </a:r>
                      <a:endParaRPr lang="fr-CA" sz="1800" b="0" dirty="0" smtClean="0">
                        <a:latin typeface="Courier New"/>
                        <a:cs typeface="Courier New"/>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b="0" dirty="0" smtClean="0">
                          <a:latin typeface="Courier New"/>
                          <a:cs typeface="Courier New"/>
                        </a:rPr>
                        <a:t>(A A):</a:t>
                      </a:r>
                      <a:r>
                        <a:rPr lang="fr-CA" sz="1800" b="0" baseline="0" dirty="0" smtClean="0">
                          <a:latin typeface="Courier New"/>
                          <a:cs typeface="Courier New"/>
                        </a:rPr>
                        <a:t> </a:t>
                      </a:r>
                      <a:r>
                        <a:rPr lang="fr-CA" sz="1800" b="0" dirty="0" smtClean="0">
                          <a:latin typeface="Courier New"/>
                          <a:cs typeface="Courier New"/>
                        </a:rPr>
                        <a:t>(A O </a:t>
                      </a:r>
                      <a:r>
                        <a:rPr lang="fr-CA" sz="1800" b="0" dirty="0" err="1" smtClean="0">
                          <a:latin typeface="Courier New"/>
                          <a:cs typeface="Courier New"/>
                        </a:rPr>
                        <a:t>T</a:t>
                      </a:r>
                      <a:r>
                        <a:rPr lang="fr-CA" sz="1800" b="0" dirty="0" smtClean="0">
                          <a:latin typeface="Courier New"/>
                          <a:cs typeface="Courier New"/>
                        </a:rPr>
                        <a:t> J)</a:t>
                      </a:r>
                    </a:p>
                  </a:txBody>
                  <a:tcPr/>
                </a:tc>
              </a:tr>
              <a:tr h="253218">
                <a:tc>
                  <a:txBody>
                    <a:bodyPr/>
                    <a:lstStyle/>
                    <a:p>
                      <a:r>
                        <a:rPr lang="fr-CA" sz="1800" dirty="0" smtClean="0">
                          <a:latin typeface="Courier New"/>
                          <a:cs typeface="Courier New"/>
                        </a:rPr>
                        <a:t>(A O)</a:t>
                      </a:r>
                      <a:r>
                        <a:rPr lang="fr-CA" sz="1800" baseline="0" dirty="0" smtClean="0">
                          <a:latin typeface="Courier New"/>
                          <a:cs typeface="Courier New"/>
                        </a:rPr>
                        <a:t>: (O A G </a:t>
                      </a:r>
                      <a:r>
                        <a:rPr lang="fr-CA" sz="1800" baseline="0" dirty="0" err="1" smtClean="0">
                          <a:latin typeface="Courier New"/>
                          <a:cs typeface="Courier New"/>
                        </a:rPr>
                        <a:t>T</a:t>
                      </a:r>
                      <a:r>
                        <a:rPr lang="fr-CA" sz="1800" baseline="0" dirty="0" smtClean="0">
                          <a:latin typeface="Courier New"/>
                          <a:cs typeface="Courier New"/>
                        </a:rPr>
                        <a:t>) </a:t>
                      </a:r>
                      <a:r>
                        <a:rPr lang="fr-CA" sz="1800" dirty="0" smtClean="0">
                          <a:latin typeface="Courier New"/>
                          <a:cs typeface="Courier New"/>
                        </a:rPr>
                        <a:t>(A O </a:t>
                      </a:r>
                      <a:r>
                        <a:rPr lang="fr-CA" sz="1800" dirty="0" err="1" smtClean="0">
                          <a:latin typeface="Courier New"/>
                          <a:cs typeface="Courier New"/>
                        </a:rPr>
                        <a:t>T</a:t>
                      </a:r>
                      <a:r>
                        <a:rPr lang="fr-CA" sz="1800" dirty="0" smtClean="0">
                          <a:latin typeface="Courier New"/>
                          <a:cs typeface="Courier New"/>
                        </a:rPr>
                        <a:t> J)</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dirty="0" smtClean="0">
                          <a:latin typeface="Courier New"/>
                          <a:cs typeface="Courier New"/>
                        </a:rPr>
                        <a:t>(A </a:t>
                      </a:r>
                      <a:r>
                        <a:rPr lang="fr-CA" sz="1800" dirty="0" err="1" smtClean="0">
                          <a:latin typeface="Courier New"/>
                          <a:cs typeface="Courier New"/>
                        </a:rPr>
                        <a:t>T</a:t>
                      </a:r>
                      <a:r>
                        <a:rPr lang="fr-CA" sz="1800" dirty="0" smtClean="0">
                          <a:latin typeface="Courier New"/>
                          <a:cs typeface="Courier New"/>
                        </a:rPr>
                        <a:t>):</a:t>
                      </a:r>
                      <a:r>
                        <a:rPr lang="fr-CA" sz="1800" baseline="0" dirty="0" smtClean="0">
                          <a:latin typeface="Courier New"/>
                          <a:cs typeface="Courier New"/>
                        </a:rPr>
                        <a:t> </a:t>
                      </a:r>
                      <a:r>
                        <a:rPr lang="fr-CA" sz="1800" dirty="0" smtClean="0">
                          <a:latin typeface="Courier New"/>
                          <a:cs typeface="Courier New"/>
                        </a:rPr>
                        <a:t>(A O </a:t>
                      </a:r>
                      <a:r>
                        <a:rPr lang="fr-CA" sz="1800" dirty="0" err="1" smtClean="0">
                          <a:latin typeface="Courier New"/>
                          <a:cs typeface="Courier New"/>
                        </a:rPr>
                        <a:t>T</a:t>
                      </a:r>
                      <a:r>
                        <a:rPr lang="fr-CA" sz="1800" dirty="0" smtClean="0">
                          <a:latin typeface="Courier New"/>
                          <a:cs typeface="Courier New"/>
                        </a:rPr>
                        <a:t> J) (O A </a:t>
                      </a:r>
                      <a:r>
                        <a:rPr lang="fr-CA" sz="1800" dirty="0" err="1" smtClean="0">
                          <a:latin typeface="Courier New"/>
                          <a:cs typeface="Courier New"/>
                        </a:rPr>
                        <a:t>T</a:t>
                      </a:r>
                      <a:r>
                        <a:rPr lang="fr-CA" sz="1800" dirty="0" smtClean="0">
                          <a:latin typeface="Courier New"/>
                          <a:cs typeface="Courier New"/>
                        </a:rPr>
                        <a:t> J)</a:t>
                      </a:r>
                    </a:p>
                  </a:txBody>
                  <a:tcPr/>
                </a:tc>
              </a:tr>
              <a:tr h="2532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dirty="0" smtClean="0">
                          <a:latin typeface="Courier New"/>
                          <a:cs typeface="Courier New"/>
                        </a:rPr>
                        <a:t>(O</a:t>
                      </a:r>
                      <a:r>
                        <a:rPr lang="fr-CA" sz="1800" baseline="0" dirty="0" smtClean="0">
                          <a:latin typeface="Courier New"/>
                          <a:cs typeface="Courier New"/>
                        </a:rPr>
                        <a:t> </a:t>
                      </a:r>
                      <a:r>
                        <a:rPr lang="fr-CA" sz="1800" baseline="0" dirty="0" err="1" smtClean="0">
                          <a:latin typeface="Courier New"/>
                          <a:cs typeface="Courier New"/>
                        </a:rPr>
                        <a:t>T</a:t>
                      </a:r>
                      <a:r>
                        <a:rPr lang="fr-CA" sz="1800" baseline="0" dirty="0" smtClean="0">
                          <a:latin typeface="Courier New"/>
                          <a:cs typeface="Courier New"/>
                        </a:rPr>
                        <a:t>): (O A G </a:t>
                      </a:r>
                      <a:r>
                        <a:rPr lang="fr-CA" sz="1800" baseline="0" dirty="0" err="1" smtClean="0">
                          <a:latin typeface="Courier New"/>
                          <a:cs typeface="Courier New"/>
                        </a:rPr>
                        <a:t>T</a:t>
                      </a:r>
                      <a:r>
                        <a:rPr lang="fr-CA" sz="1800" baseline="0" dirty="0" smtClean="0">
                          <a:latin typeface="Courier New"/>
                          <a:cs typeface="Courier New"/>
                        </a:rPr>
                        <a:t>) </a:t>
                      </a:r>
                      <a:r>
                        <a:rPr lang="fr-CA" sz="1800" dirty="0" smtClean="0">
                          <a:latin typeface="Courier New"/>
                          <a:cs typeface="Courier New"/>
                        </a:rPr>
                        <a:t>(O A </a:t>
                      </a:r>
                      <a:r>
                        <a:rPr lang="fr-CA" sz="1800" dirty="0" err="1" smtClean="0">
                          <a:latin typeface="Courier New"/>
                          <a:cs typeface="Courier New"/>
                        </a:rPr>
                        <a:t>T</a:t>
                      </a:r>
                      <a:r>
                        <a:rPr lang="fr-CA" sz="1800" dirty="0" smtClean="0">
                          <a:latin typeface="Courier New"/>
                          <a:cs typeface="Courier New"/>
                        </a:rPr>
                        <a:t> J)</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dirty="0" smtClean="0">
                          <a:latin typeface="Courier New"/>
                          <a:cs typeface="Courier New"/>
                        </a:rPr>
                        <a:t>(G </a:t>
                      </a:r>
                      <a:r>
                        <a:rPr lang="fr-CA" sz="1800" dirty="0" err="1" smtClean="0">
                          <a:latin typeface="Courier New"/>
                          <a:cs typeface="Courier New"/>
                        </a:rPr>
                        <a:t>T</a:t>
                      </a:r>
                      <a:r>
                        <a:rPr lang="fr-CA" sz="1800" dirty="0" smtClean="0">
                          <a:latin typeface="Courier New"/>
                          <a:cs typeface="Courier New"/>
                        </a:rPr>
                        <a:t>): (</a:t>
                      </a:r>
                      <a:r>
                        <a:rPr lang="fr-CA" sz="1800" dirty="0" err="1" smtClean="0">
                          <a:latin typeface="Courier New"/>
                          <a:cs typeface="Courier New"/>
                        </a:rPr>
                        <a:t>T</a:t>
                      </a:r>
                      <a:r>
                        <a:rPr lang="fr-CA" sz="1800" dirty="0" smtClean="0">
                          <a:latin typeface="Courier New"/>
                          <a:cs typeface="Courier New"/>
                        </a:rPr>
                        <a:t> G O) (O A </a:t>
                      </a:r>
                      <a:r>
                        <a:rPr lang="fr-CA" sz="1800" dirty="0" err="1" smtClean="0">
                          <a:latin typeface="Courier New"/>
                          <a:cs typeface="Courier New"/>
                        </a:rPr>
                        <a:t>T</a:t>
                      </a:r>
                      <a:r>
                        <a:rPr lang="fr-CA" sz="1800" dirty="0" smtClean="0">
                          <a:latin typeface="Courier New"/>
                          <a:cs typeface="Courier New"/>
                        </a:rPr>
                        <a:t> J)</a:t>
                      </a:r>
                      <a:endParaRPr lang="fr-CA" sz="1800" b="0" dirty="0" smtClean="0">
                        <a:latin typeface="Courier New"/>
                        <a:cs typeface="Courier New"/>
                      </a:endParaRPr>
                    </a:p>
                  </a:txBody>
                  <a:tcPr/>
                </a:tc>
              </a:tr>
              <a:tr h="2532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dirty="0" smtClean="0">
                          <a:latin typeface="Courier New"/>
                          <a:cs typeface="Courier New"/>
                        </a:rPr>
                        <a:t>(J </a:t>
                      </a:r>
                      <a:r>
                        <a:rPr lang="fr-CA" sz="1800" dirty="0" err="1" smtClean="0">
                          <a:latin typeface="Courier New"/>
                          <a:cs typeface="Courier New"/>
                        </a:rPr>
                        <a:t>T</a:t>
                      </a:r>
                      <a:r>
                        <a:rPr lang="fr-CA" sz="1800" dirty="0" smtClean="0">
                          <a:latin typeface="Courier New"/>
                          <a:cs typeface="Courier New"/>
                        </a:rPr>
                        <a:t>): (</a:t>
                      </a:r>
                      <a:r>
                        <a:rPr lang="fr-CA" sz="1800" dirty="0" err="1" smtClean="0">
                          <a:latin typeface="Courier New"/>
                          <a:cs typeface="Courier New"/>
                        </a:rPr>
                        <a:t>T</a:t>
                      </a:r>
                      <a:r>
                        <a:rPr lang="fr-CA" sz="1800" dirty="0" smtClean="0">
                          <a:latin typeface="Courier New"/>
                          <a:cs typeface="Courier New"/>
                        </a:rPr>
                        <a:t>  J  A) (O A </a:t>
                      </a:r>
                      <a:r>
                        <a:rPr lang="fr-CA" sz="1800" dirty="0" err="1" smtClean="0">
                          <a:latin typeface="Courier New"/>
                          <a:cs typeface="Courier New"/>
                        </a:rPr>
                        <a:t>T</a:t>
                      </a:r>
                      <a:r>
                        <a:rPr lang="fr-CA" sz="1800" dirty="0" smtClean="0">
                          <a:latin typeface="Courier New"/>
                          <a:cs typeface="Courier New"/>
                        </a:rPr>
                        <a:t> J)</a:t>
                      </a:r>
                      <a:endParaRPr lang="fr-CA" sz="1800" b="0" dirty="0" smtClean="0">
                        <a:latin typeface="Courier New"/>
                        <a:cs typeface="Courier New"/>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dirty="0" smtClean="0">
                          <a:latin typeface="Courier New"/>
                          <a:cs typeface="Courier New"/>
                        </a:rPr>
                        <a:t>(G G): (</a:t>
                      </a:r>
                      <a:r>
                        <a:rPr lang="fr-CA" sz="1800" dirty="0" err="1" smtClean="0">
                          <a:latin typeface="Courier New"/>
                          <a:cs typeface="Courier New"/>
                        </a:rPr>
                        <a:t>T</a:t>
                      </a:r>
                      <a:r>
                        <a:rPr lang="fr-CA" sz="1800" dirty="0" smtClean="0">
                          <a:latin typeface="Courier New"/>
                          <a:cs typeface="Courier New"/>
                        </a:rPr>
                        <a:t> G O)</a:t>
                      </a:r>
                      <a:endParaRPr lang="fr-CA" sz="1800" b="0" dirty="0" smtClean="0">
                        <a:latin typeface="Courier New"/>
                        <a:cs typeface="Courier New"/>
                      </a:endParaRPr>
                    </a:p>
                  </a:txBody>
                  <a:tcPr/>
                </a:tc>
              </a:tr>
              <a:tr h="2532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dirty="0" smtClean="0">
                          <a:latin typeface="Courier New"/>
                          <a:cs typeface="Courier New"/>
                        </a:rPr>
                        <a:t>(A J): (</a:t>
                      </a:r>
                      <a:r>
                        <a:rPr lang="fr-CA" sz="1800" dirty="0" err="1" smtClean="0">
                          <a:latin typeface="Courier New"/>
                          <a:cs typeface="Courier New"/>
                        </a:rPr>
                        <a:t>T</a:t>
                      </a:r>
                      <a:r>
                        <a:rPr lang="fr-CA" sz="1800" dirty="0" smtClean="0">
                          <a:latin typeface="Courier New"/>
                          <a:cs typeface="Courier New"/>
                        </a:rPr>
                        <a:t>  J  A) (A O </a:t>
                      </a:r>
                      <a:r>
                        <a:rPr lang="fr-CA" sz="1800" dirty="0" err="1" smtClean="0">
                          <a:latin typeface="Courier New"/>
                          <a:cs typeface="Courier New"/>
                        </a:rPr>
                        <a:t>T</a:t>
                      </a:r>
                      <a:r>
                        <a:rPr lang="fr-CA" sz="1800" dirty="0" smtClean="0">
                          <a:latin typeface="Courier New"/>
                          <a:cs typeface="Courier New"/>
                        </a:rPr>
                        <a:t> J)</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dirty="0" smtClean="0">
                          <a:latin typeface="Courier New"/>
                          <a:cs typeface="Courier New"/>
                        </a:rPr>
                        <a:t>(G O): (</a:t>
                      </a:r>
                      <a:r>
                        <a:rPr lang="fr-CA" sz="1800" dirty="0" err="1" smtClean="0">
                          <a:latin typeface="Courier New"/>
                          <a:cs typeface="Courier New"/>
                        </a:rPr>
                        <a:t>T</a:t>
                      </a:r>
                      <a:r>
                        <a:rPr lang="fr-CA" sz="1800" dirty="0" smtClean="0">
                          <a:latin typeface="Courier New"/>
                          <a:cs typeface="Courier New"/>
                        </a:rPr>
                        <a:t> G O)</a:t>
                      </a:r>
                      <a:endParaRPr lang="fr-CA" sz="1800" b="0" dirty="0" smtClean="0">
                        <a:latin typeface="Courier New"/>
                        <a:cs typeface="Courier New"/>
                      </a:endParaRPr>
                    </a:p>
                  </a:txBody>
                  <a:tcPr/>
                </a:tc>
              </a:tr>
              <a:tr h="2532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dirty="0" smtClean="0">
                          <a:latin typeface="Courier New"/>
                          <a:cs typeface="Courier New"/>
                        </a:rPr>
                        <a:t>(J J): (</a:t>
                      </a:r>
                      <a:r>
                        <a:rPr lang="fr-CA" sz="1800" dirty="0" err="1" smtClean="0">
                          <a:latin typeface="Courier New"/>
                          <a:cs typeface="Courier New"/>
                        </a:rPr>
                        <a:t>T</a:t>
                      </a:r>
                      <a:r>
                        <a:rPr lang="fr-CA" sz="1800" dirty="0" smtClean="0">
                          <a:latin typeface="Courier New"/>
                          <a:cs typeface="Courier New"/>
                        </a:rPr>
                        <a:t>  J  A)</a:t>
                      </a:r>
                      <a:endParaRPr lang="fr-CA" sz="1800" b="0" dirty="0" smtClean="0">
                        <a:latin typeface="Courier New"/>
                        <a:cs typeface="Courier New"/>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dirty="0" smtClean="0">
                          <a:latin typeface="Courier New"/>
                          <a:cs typeface="Courier New"/>
                        </a:rPr>
                        <a:t>(</a:t>
                      </a:r>
                      <a:r>
                        <a:rPr lang="fr-CA" sz="1800" dirty="0" err="1" smtClean="0">
                          <a:latin typeface="Courier New"/>
                          <a:cs typeface="Courier New"/>
                        </a:rPr>
                        <a:t>T</a:t>
                      </a:r>
                      <a:r>
                        <a:rPr lang="fr-CA" sz="1800" dirty="0" smtClean="0">
                          <a:latin typeface="Courier New"/>
                          <a:cs typeface="Courier New"/>
                        </a:rPr>
                        <a:t> </a:t>
                      </a:r>
                      <a:r>
                        <a:rPr lang="fr-CA" sz="1800" dirty="0" err="1" smtClean="0">
                          <a:latin typeface="Courier New"/>
                          <a:cs typeface="Courier New"/>
                        </a:rPr>
                        <a:t>T</a:t>
                      </a:r>
                      <a:r>
                        <a:rPr lang="fr-CA" sz="1800" dirty="0" smtClean="0">
                          <a:latin typeface="Courier New"/>
                          <a:cs typeface="Courier New"/>
                        </a:rPr>
                        <a:t>): (O A </a:t>
                      </a:r>
                      <a:r>
                        <a:rPr lang="fr-CA" sz="1800" dirty="0" err="1" smtClean="0">
                          <a:latin typeface="Courier New"/>
                          <a:cs typeface="Courier New"/>
                        </a:rPr>
                        <a:t>T</a:t>
                      </a:r>
                      <a:r>
                        <a:rPr lang="fr-CA" sz="1800" dirty="0" smtClean="0">
                          <a:latin typeface="Courier New"/>
                          <a:cs typeface="Courier New"/>
                        </a:rPr>
                        <a:t> G</a:t>
                      </a:r>
                      <a:r>
                        <a:rPr lang="fr-CA" sz="1800" baseline="0" dirty="0" smtClean="0">
                          <a:latin typeface="Courier New"/>
                          <a:cs typeface="Courier New"/>
                        </a:rPr>
                        <a:t> </a:t>
                      </a:r>
                      <a:r>
                        <a:rPr lang="fr-CA" sz="1800" dirty="0" smtClean="0">
                          <a:latin typeface="Courier New"/>
                          <a:cs typeface="Courier New"/>
                        </a:rPr>
                        <a:t>J)</a:t>
                      </a:r>
                      <a:endParaRPr lang="fr-CA" sz="1800" b="0" dirty="0" smtClean="0">
                        <a:latin typeface="Courier New"/>
                        <a:cs typeface="Courier New"/>
                      </a:endParaRPr>
                    </a:p>
                  </a:txBody>
                  <a:tcPr/>
                </a:tc>
              </a:tr>
            </a:tbl>
          </a:graphicData>
        </a:graphic>
      </p:graphicFrame>
    </p:spTree>
    <p:extLst>
      <p:ext uri="{BB962C8B-B14F-4D97-AF65-F5344CB8AC3E}">
        <p14:creationId xmlns:p14="http://schemas.microsoft.com/office/powerpoint/2010/main" val="3944031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dirty="0" smtClean="0"/>
              <a:t>Common Collaborators (reduce)</a:t>
            </a:r>
            <a:endParaRPr lang="en-US" sz="4200" dirty="0"/>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29</a:t>
            </a:fld>
            <a:endParaRPr lang="en-US"/>
          </a:p>
        </p:txBody>
      </p:sp>
      <p:sp>
        <p:nvSpPr>
          <p:cNvPr id="7" name="Content Placeholder 6"/>
          <p:cNvSpPr>
            <a:spLocks noGrp="1"/>
          </p:cNvSpPr>
          <p:nvPr>
            <p:ph idx="1"/>
          </p:nvPr>
        </p:nvSpPr>
        <p:spPr/>
        <p:txBody>
          <a:bodyPr/>
          <a:lstStyle/>
          <a:p>
            <a:r>
              <a:rPr lang="en-US" dirty="0" smtClean="0"/>
              <a:t>Reduce by taking the union of the lists, and then removing the collaborators</a:t>
            </a:r>
          </a:p>
          <a:p>
            <a:endParaRPr lang="en-US" dirty="0"/>
          </a:p>
          <a:p>
            <a:endParaRPr lang="en-US" dirty="0" smtClean="0"/>
          </a:p>
          <a:p>
            <a:endParaRPr lang="en-US" dirty="0"/>
          </a:p>
          <a:p>
            <a:endParaRPr lang="en-US" dirty="0" smtClean="0"/>
          </a:p>
          <a:p>
            <a:endParaRPr lang="en-US" dirty="0"/>
          </a:p>
          <a:p>
            <a:endParaRPr lang="en-US" dirty="0" smtClean="0"/>
          </a:p>
          <a:p>
            <a:r>
              <a:rPr lang="en-US" dirty="0" smtClean="0"/>
              <a:t>So, if A visits T’s research profile, he would see that they have both collaborated with O and J</a:t>
            </a:r>
            <a:endParaRPr lang="en-US" dirty="0"/>
          </a:p>
        </p:txBody>
      </p:sp>
      <p:graphicFrame>
        <p:nvGraphicFramePr>
          <p:cNvPr id="8" name="Content Placeholder 5"/>
          <p:cNvGraphicFramePr>
            <a:graphicFrameLocks/>
          </p:cNvGraphicFramePr>
          <p:nvPr>
            <p:extLst>
              <p:ext uri="{D42A27DB-BD31-4B8C-83A1-F6EECF244321}">
                <p14:modId xmlns:p14="http://schemas.microsoft.com/office/powerpoint/2010/main" val="983066229"/>
              </p:ext>
            </p:extLst>
          </p:nvPr>
        </p:nvGraphicFramePr>
        <p:xfrm>
          <a:off x="457200" y="2480731"/>
          <a:ext cx="7620000" cy="2194560"/>
        </p:xfrm>
        <a:graphic>
          <a:graphicData uri="http://schemas.openxmlformats.org/drawingml/2006/table">
            <a:tbl>
              <a:tblPr firstRow="1" bandRow="1">
                <a:tableStyleId>{BDBED569-4797-4DF1-A0F4-6AAB3CD982D8}</a:tableStyleId>
              </a:tblPr>
              <a:tblGrid>
                <a:gridCol w="3810000"/>
                <a:gridCol w="3810000"/>
              </a:tblGrid>
              <a:tr h="253218">
                <a:tc>
                  <a:txBody>
                    <a:bodyPr/>
                    <a:lstStyle/>
                    <a:p>
                      <a:r>
                        <a:rPr lang="fr-CA" sz="1800" b="0" dirty="0" smtClean="0">
                          <a:latin typeface="Courier New"/>
                          <a:cs typeface="Courier New"/>
                        </a:rPr>
                        <a:t>(O</a:t>
                      </a:r>
                      <a:r>
                        <a:rPr lang="fr-CA" sz="1800" b="0" baseline="0" dirty="0" smtClean="0">
                          <a:latin typeface="Courier New"/>
                          <a:cs typeface="Courier New"/>
                        </a:rPr>
                        <a:t> O): (A </a:t>
                      </a:r>
                      <a:r>
                        <a:rPr lang="fr-CA" sz="1800" b="0" baseline="0" dirty="0" err="1" smtClean="0">
                          <a:latin typeface="Courier New"/>
                          <a:cs typeface="Courier New"/>
                        </a:rPr>
                        <a:t>T</a:t>
                      </a:r>
                      <a:r>
                        <a:rPr lang="fr-CA" sz="1800" b="0" baseline="0" dirty="0" smtClean="0">
                          <a:latin typeface="Courier New"/>
                          <a:cs typeface="Courier New"/>
                        </a:rPr>
                        <a:t>)</a:t>
                      </a:r>
                      <a:endParaRPr lang="fr-CA" sz="1800" b="0" dirty="0" smtClean="0">
                        <a:latin typeface="Courier New"/>
                        <a:cs typeface="Courier New"/>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b="0" dirty="0" smtClean="0">
                          <a:latin typeface="Courier New"/>
                          <a:cs typeface="Courier New"/>
                        </a:rPr>
                        <a:t>(A A) :</a:t>
                      </a:r>
                      <a:r>
                        <a:rPr lang="fr-CA" sz="1800" b="0" baseline="0" dirty="0" smtClean="0">
                          <a:latin typeface="Courier New"/>
                          <a:cs typeface="Courier New"/>
                        </a:rPr>
                        <a:t> </a:t>
                      </a:r>
                      <a:r>
                        <a:rPr lang="fr-CA" sz="1800" b="0" dirty="0" smtClean="0">
                          <a:latin typeface="Courier New"/>
                          <a:cs typeface="Courier New"/>
                        </a:rPr>
                        <a:t>(O </a:t>
                      </a:r>
                      <a:r>
                        <a:rPr lang="fr-CA" sz="1800" b="0" dirty="0" err="1" smtClean="0">
                          <a:latin typeface="Courier New"/>
                          <a:cs typeface="Courier New"/>
                        </a:rPr>
                        <a:t>T</a:t>
                      </a:r>
                      <a:r>
                        <a:rPr lang="fr-CA" sz="1800" b="0" dirty="0" smtClean="0">
                          <a:latin typeface="Courier New"/>
                          <a:cs typeface="Courier New"/>
                        </a:rPr>
                        <a:t> J)</a:t>
                      </a:r>
                    </a:p>
                  </a:txBody>
                  <a:tcPr/>
                </a:tc>
              </a:tr>
              <a:tr h="253218">
                <a:tc>
                  <a:txBody>
                    <a:bodyPr/>
                    <a:lstStyle/>
                    <a:p>
                      <a:r>
                        <a:rPr lang="fr-CA" sz="1800" dirty="0" smtClean="0">
                          <a:latin typeface="Courier New"/>
                          <a:cs typeface="Courier New"/>
                        </a:rPr>
                        <a:t>(A O)</a:t>
                      </a:r>
                      <a:r>
                        <a:rPr lang="fr-CA" sz="1800" baseline="0" dirty="0" smtClean="0">
                          <a:latin typeface="Courier New"/>
                          <a:cs typeface="Courier New"/>
                        </a:rPr>
                        <a:t>: (</a:t>
                      </a:r>
                      <a:r>
                        <a:rPr lang="fr-CA" sz="1800" baseline="0" dirty="0" err="1" smtClean="0">
                          <a:latin typeface="Courier New"/>
                          <a:cs typeface="Courier New"/>
                        </a:rPr>
                        <a:t>T</a:t>
                      </a:r>
                      <a:r>
                        <a:rPr lang="fr-CA" sz="1800" baseline="0" dirty="0" smtClean="0">
                          <a:latin typeface="Courier New"/>
                          <a:cs typeface="Courier New"/>
                        </a:rPr>
                        <a:t>)</a:t>
                      </a:r>
                      <a:endParaRPr lang="fr-CA" sz="1800" dirty="0" smtClean="0">
                        <a:latin typeface="Courier New"/>
                        <a:cs typeface="Courier New"/>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b="0" dirty="0" smtClean="0">
                          <a:latin typeface="Courier New"/>
                          <a:cs typeface="Courier New"/>
                        </a:rPr>
                        <a:t>(A </a:t>
                      </a:r>
                      <a:r>
                        <a:rPr lang="fr-CA" sz="1800" b="0" dirty="0" err="1" smtClean="0">
                          <a:latin typeface="Courier New"/>
                          <a:cs typeface="Courier New"/>
                        </a:rPr>
                        <a:t>T</a:t>
                      </a:r>
                      <a:r>
                        <a:rPr lang="fr-CA" sz="1800" b="0" dirty="0" smtClean="0">
                          <a:latin typeface="Courier New"/>
                          <a:cs typeface="Courier New"/>
                        </a:rPr>
                        <a:t>) :</a:t>
                      </a:r>
                      <a:r>
                        <a:rPr lang="fr-CA" sz="1800" b="0" baseline="0" dirty="0" smtClean="0">
                          <a:latin typeface="Courier New"/>
                          <a:cs typeface="Courier New"/>
                        </a:rPr>
                        <a:t> </a:t>
                      </a:r>
                      <a:r>
                        <a:rPr lang="fr-CA" sz="1800" b="0" dirty="0" smtClean="0">
                          <a:latin typeface="Courier New"/>
                          <a:cs typeface="Courier New"/>
                        </a:rPr>
                        <a:t>(O J)</a:t>
                      </a:r>
                    </a:p>
                  </a:txBody>
                  <a:tcPr/>
                </a:tc>
              </a:tr>
              <a:tr h="2532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dirty="0" smtClean="0">
                          <a:latin typeface="Courier New"/>
                          <a:cs typeface="Courier New"/>
                        </a:rPr>
                        <a:t>(O</a:t>
                      </a:r>
                      <a:r>
                        <a:rPr lang="fr-CA" sz="1800" baseline="0" dirty="0" smtClean="0">
                          <a:latin typeface="Courier New"/>
                          <a:cs typeface="Courier New"/>
                        </a:rPr>
                        <a:t> </a:t>
                      </a:r>
                      <a:r>
                        <a:rPr lang="fr-CA" sz="1800" baseline="0" dirty="0" err="1" smtClean="0">
                          <a:latin typeface="Courier New"/>
                          <a:cs typeface="Courier New"/>
                        </a:rPr>
                        <a:t>T</a:t>
                      </a:r>
                      <a:r>
                        <a:rPr lang="fr-CA" sz="1800" baseline="0" dirty="0" smtClean="0">
                          <a:latin typeface="Courier New"/>
                          <a:cs typeface="Courier New"/>
                        </a:rPr>
                        <a:t>): (A)</a:t>
                      </a:r>
                      <a:endParaRPr lang="fr-CA" sz="1800" dirty="0" smtClean="0">
                        <a:latin typeface="Courier New"/>
                        <a:cs typeface="Courier New"/>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dirty="0" smtClean="0">
                          <a:latin typeface="Courier New"/>
                          <a:cs typeface="Courier New"/>
                        </a:rPr>
                        <a:t>(G </a:t>
                      </a:r>
                      <a:r>
                        <a:rPr lang="fr-CA" sz="1800" dirty="0" err="1" smtClean="0">
                          <a:latin typeface="Courier New"/>
                          <a:cs typeface="Courier New"/>
                        </a:rPr>
                        <a:t>T</a:t>
                      </a:r>
                      <a:r>
                        <a:rPr lang="fr-CA" sz="1800" dirty="0" smtClean="0">
                          <a:latin typeface="Courier New"/>
                          <a:cs typeface="Courier New"/>
                        </a:rPr>
                        <a:t>) : (O)</a:t>
                      </a:r>
                      <a:endParaRPr lang="fr-CA" sz="1800" b="0" dirty="0" smtClean="0">
                        <a:latin typeface="Courier New"/>
                        <a:cs typeface="Courier New"/>
                      </a:endParaRPr>
                    </a:p>
                  </a:txBody>
                  <a:tcPr/>
                </a:tc>
              </a:tr>
              <a:tr h="2532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dirty="0" smtClean="0">
                          <a:latin typeface="Courier New"/>
                          <a:cs typeface="Courier New"/>
                        </a:rPr>
                        <a:t>(J </a:t>
                      </a:r>
                      <a:r>
                        <a:rPr lang="fr-CA" sz="1800" dirty="0" err="1" smtClean="0">
                          <a:latin typeface="Courier New"/>
                          <a:cs typeface="Courier New"/>
                        </a:rPr>
                        <a:t>T</a:t>
                      </a:r>
                      <a:r>
                        <a:rPr lang="fr-CA" sz="1800" dirty="0" smtClean="0">
                          <a:latin typeface="Courier New"/>
                          <a:cs typeface="Courier New"/>
                        </a:rPr>
                        <a:t>): (A)</a:t>
                      </a:r>
                      <a:endParaRPr lang="fr-CA" sz="1800" b="0" dirty="0" smtClean="0">
                        <a:latin typeface="Courier New"/>
                        <a:cs typeface="Courier New"/>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dirty="0" smtClean="0">
                          <a:latin typeface="Courier New"/>
                          <a:cs typeface="Courier New"/>
                        </a:rPr>
                        <a:t>(G G) : (</a:t>
                      </a:r>
                      <a:r>
                        <a:rPr lang="fr-CA" sz="1800" dirty="0" err="1" smtClean="0">
                          <a:latin typeface="Courier New"/>
                          <a:cs typeface="Courier New"/>
                        </a:rPr>
                        <a:t>T</a:t>
                      </a:r>
                      <a:r>
                        <a:rPr lang="fr-CA" sz="1800" dirty="0" smtClean="0">
                          <a:latin typeface="Courier New"/>
                          <a:cs typeface="Courier New"/>
                        </a:rPr>
                        <a:t> O)</a:t>
                      </a:r>
                      <a:endParaRPr lang="fr-CA" sz="1800" b="0" dirty="0" smtClean="0">
                        <a:latin typeface="Courier New"/>
                        <a:cs typeface="Courier New"/>
                      </a:endParaRPr>
                    </a:p>
                  </a:txBody>
                  <a:tcPr/>
                </a:tc>
              </a:tr>
              <a:tr h="2532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dirty="0" smtClean="0">
                          <a:latin typeface="Courier New"/>
                          <a:cs typeface="Courier New"/>
                        </a:rPr>
                        <a:t>(A J) : (</a:t>
                      </a:r>
                      <a:r>
                        <a:rPr lang="fr-CA" sz="1800" dirty="0" err="1" smtClean="0">
                          <a:latin typeface="Courier New"/>
                          <a:cs typeface="Courier New"/>
                        </a:rPr>
                        <a:t>T</a:t>
                      </a:r>
                      <a:r>
                        <a:rPr lang="fr-CA" sz="1800" dirty="0" smtClean="0">
                          <a:latin typeface="Courier New"/>
                          <a:cs typeface="Courier New"/>
                        </a:rPr>
                        <a: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dirty="0" smtClean="0">
                          <a:latin typeface="Courier New"/>
                          <a:cs typeface="Courier New"/>
                        </a:rPr>
                        <a:t>(O G) : (</a:t>
                      </a:r>
                      <a:r>
                        <a:rPr lang="fr-CA" sz="1800" dirty="0" err="1" smtClean="0">
                          <a:latin typeface="Courier New"/>
                          <a:cs typeface="Courier New"/>
                        </a:rPr>
                        <a:t>T</a:t>
                      </a:r>
                      <a:r>
                        <a:rPr lang="fr-CA" sz="1800" dirty="0" smtClean="0">
                          <a:latin typeface="Courier New"/>
                          <a:cs typeface="Courier New"/>
                        </a:rPr>
                        <a:t>)</a:t>
                      </a:r>
                      <a:endParaRPr lang="fr-CA" sz="1800" b="0" dirty="0" smtClean="0">
                        <a:latin typeface="Courier New"/>
                        <a:cs typeface="Courier New"/>
                      </a:endParaRPr>
                    </a:p>
                  </a:txBody>
                  <a:tcPr/>
                </a:tc>
              </a:tr>
              <a:tr h="2532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dirty="0" smtClean="0">
                          <a:latin typeface="Courier New"/>
                          <a:cs typeface="Courier New"/>
                        </a:rPr>
                        <a:t>(J J) : (</a:t>
                      </a:r>
                      <a:r>
                        <a:rPr lang="fr-CA" sz="1800" dirty="0" err="1" smtClean="0">
                          <a:latin typeface="Courier New"/>
                          <a:cs typeface="Courier New"/>
                        </a:rPr>
                        <a:t>T</a:t>
                      </a:r>
                      <a:r>
                        <a:rPr lang="fr-CA" sz="1800" dirty="0" smtClean="0">
                          <a:latin typeface="Courier New"/>
                          <a:cs typeface="Courier New"/>
                        </a:rPr>
                        <a:t> A)</a:t>
                      </a:r>
                      <a:endParaRPr lang="fr-CA" sz="1800" b="0" dirty="0" smtClean="0">
                        <a:latin typeface="Courier New"/>
                        <a:cs typeface="Courier New"/>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800" dirty="0" smtClean="0">
                          <a:latin typeface="Courier New"/>
                          <a:cs typeface="Courier New"/>
                        </a:rPr>
                        <a:t>(</a:t>
                      </a:r>
                      <a:r>
                        <a:rPr lang="fr-CA" sz="1800" dirty="0" err="1" smtClean="0">
                          <a:latin typeface="Courier New"/>
                          <a:cs typeface="Courier New"/>
                        </a:rPr>
                        <a:t>T</a:t>
                      </a:r>
                      <a:r>
                        <a:rPr lang="fr-CA" sz="1800" dirty="0" smtClean="0">
                          <a:latin typeface="Courier New"/>
                          <a:cs typeface="Courier New"/>
                        </a:rPr>
                        <a:t> </a:t>
                      </a:r>
                      <a:r>
                        <a:rPr lang="fr-CA" sz="1800" dirty="0" err="1" smtClean="0">
                          <a:latin typeface="Courier New"/>
                          <a:cs typeface="Courier New"/>
                        </a:rPr>
                        <a:t>T</a:t>
                      </a:r>
                      <a:r>
                        <a:rPr lang="fr-CA" sz="1800" dirty="0" smtClean="0">
                          <a:latin typeface="Courier New"/>
                          <a:cs typeface="Courier New"/>
                        </a:rPr>
                        <a:t>) : (O A G</a:t>
                      </a:r>
                      <a:r>
                        <a:rPr lang="fr-CA" sz="1800" baseline="0" dirty="0" smtClean="0">
                          <a:latin typeface="Courier New"/>
                          <a:cs typeface="Courier New"/>
                        </a:rPr>
                        <a:t> </a:t>
                      </a:r>
                      <a:r>
                        <a:rPr lang="fr-CA" sz="1800" dirty="0" smtClean="0">
                          <a:latin typeface="Courier New"/>
                          <a:cs typeface="Courier New"/>
                        </a:rPr>
                        <a:t>J)</a:t>
                      </a:r>
                      <a:endParaRPr lang="fr-CA" sz="1800" b="0" dirty="0" smtClean="0">
                        <a:latin typeface="Courier New"/>
                        <a:cs typeface="Courier New"/>
                      </a:endParaRPr>
                    </a:p>
                  </a:txBody>
                  <a:tcPr/>
                </a:tc>
              </a:tr>
            </a:tbl>
          </a:graphicData>
        </a:graphic>
      </p:graphicFrame>
    </p:spTree>
    <p:extLst>
      <p:ext uri="{BB962C8B-B14F-4D97-AF65-F5344CB8AC3E}">
        <p14:creationId xmlns:p14="http://schemas.microsoft.com/office/powerpoint/2010/main" val="3620008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1566333"/>
          </a:xfrm>
        </p:spPr>
        <p:txBody>
          <a:bodyPr/>
          <a:lstStyle/>
          <a:p>
            <a:r>
              <a:rPr lang="fr-CA" sz="5000" dirty="0" smtClean="0"/>
              <a:t>Les nuages informatiques</a:t>
            </a:r>
            <a:endParaRPr lang="fr-CA" sz="5000" dirty="0"/>
          </a:p>
        </p:txBody>
      </p:sp>
      <p:sp>
        <p:nvSpPr>
          <p:cNvPr id="3" name="Subtitle 2"/>
          <p:cNvSpPr>
            <a:spLocks noGrp="1"/>
          </p:cNvSpPr>
          <p:nvPr>
            <p:ph type="subTitle" idx="1"/>
          </p:nvPr>
        </p:nvSpPr>
        <p:spPr>
          <a:xfrm>
            <a:off x="685800" y="3471333"/>
            <a:ext cx="6461760" cy="1066800"/>
          </a:xfrm>
        </p:spPr>
        <p:txBody>
          <a:bodyPr/>
          <a:lstStyle/>
          <a:p>
            <a:r>
              <a:rPr lang="en-US" dirty="0" smtClean="0"/>
              <a:t>Cloud Definitions</a:t>
            </a:r>
            <a:endParaRPr lang="en-US" dirty="0"/>
          </a:p>
        </p:txBody>
      </p:sp>
      <p:sp>
        <p:nvSpPr>
          <p:cNvPr id="5" name="Date Placeholder 4"/>
          <p:cNvSpPr>
            <a:spLocks noGrp="1"/>
          </p:cNvSpPr>
          <p:nvPr>
            <p:ph type="dt" sz="half" idx="10"/>
          </p:nvPr>
        </p:nvSpPr>
        <p:spPr/>
        <p:txBody>
          <a:bodyPr/>
          <a:lstStyle/>
          <a:p>
            <a:r>
              <a:rPr lang="en-CA" smtClean="0"/>
              <a:t>2013-06-19</a:t>
            </a:r>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3</a:t>
            </a:fld>
            <a:endParaRPr lang="en-US" dirty="0"/>
          </a:p>
        </p:txBody>
      </p:sp>
    </p:spTree>
    <p:extLst>
      <p:ext uri="{BB962C8B-B14F-4D97-AF65-F5344CB8AC3E}">
        <p14:creationId xmlns:p14="http://schemas.microsoft.com/office/powerpoint/2010/main" val="1101590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Chef + </a:t>
            </a:r>
            <a:r>
              <a:rPr lang="en-US" dirty="0" err="1" smtClean="0"/>
              <a:t>MapReduce</a:t>
            </a:r>
            <a:endParaRPr lang="en-US" dirty="0"/>
          </a:p>
        </p:txBody>
      </p:sp>
      <p:sp>
        <p:nvSpPr>
          <p:cNvPr id="3" name="Content Placeholder 2"/>
          <p:cNvSpPr>
            <a:spLocks noGrp="1"/>
          </p:cNvSpPr>
          <p:nvPr>
            <p:ph sz="half" idx="1"/>
          </p:nvPr>
        </p:nvSpPr>
        <p:spPr/>
        <p:txBody>
          <a:bodyPr>
            <a:normAutofit lnSpcReduction="10000"/>
          </a:bodyPr>
          <a:lstStyle/>
          <a:p>
            <a:r>
              <a:rPr lang="en-US" dirty="0" smtClean="0"/>
              <a:t>Manage the installation of your </a:t>
            </a:r>
            <a:r>
              <a:rPr lang="en-US" dirty="0" err="1" smtClean="0"/>
              <a:t>hadoop</a:t>
            </a:r>
            <a:r>
              <a:rPr lang="en-US" dirty="0"/>
              <a:t> </a:t>
            </a:r>
            <a:r>
              <a:rPr lang="en-US" dirty="0" smtClean="0"/>
              <a:t>/ HFS deployment</a:t>
            </a:r>
          </a:p>
          <a:p>
            <a:r>
              <a:rPr lang="en-US" dirty="0" smtClean="0"/>
              <a:t>Configure Single-Node servers for algorithm testing, but Multi-Node for production</a:t>
            </a:r>
          </a:p>
          <a:p>
            <a:r>
              <a:rPr lang="en-US" dirty="0" smtClean="0"/>
              <a:t>Enable dynamic / elastic provisioning</a:t>
            </a:r>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30</a:t>
            </a:fld>
            <a:endParaRPr lang="en-US"/>
          </a:p>
        </p:txBody>
      </p:sp>
      <p:pic>
        <p:nvPicPr>
          <p:cNvPr id="8" name="Picture 7"/>
          <p:cNvPicPr>
            <a:picLocks noChangeAspect="1"/>
          </p:cNvPicPr>
          <p:nvPr/>
        </p:nvPicPr>
        <p:blipFill>
          <a:blip r:embed="rId2"/>
          <a:stretch>
            <a:fillRect/>
          </a:stretch>
        </p:blipFill>
        <p:spPr>
          <a:xfrm>
            <a:off x="4330298" y="1727200"/>
            <a:ext cx="3642705" cy="3921760"/>
          </a:xfrm>
          <a:prstGeom prst="rect">
            <a:avLst/>
          </a:prstGeom>
        </p:spPr>
      </p:pic>
    </p:spTree>
    <p:extLst>
      <p:ext uri="{BB962C8B-B14F-4D97-AF65-F5344CB8AC3E}">
        <p14:creationId xmlns:p14="http://schemas.microsoft.com/office/powerpoint/2010/main" val="3463145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MapReduce</a:t>
            </a:r>
            <a:r>
              <a:rPr lang="en-US" dirty="0" smtClean="0"/>
              <a:t> in Elixir</a:t>
            </a:r>
            <a:endParaRPr lang="en-US" dirty="0"/>
          </a:p>
        </p:txBody>
      </p:sp>
      <p:sp>
        <p:nvSpPr>
          <p:cNvPr id="5" name="Date Placeholder 4"/>
          <p:cNvSpPr>
            <a:spLocks noGrp="1"/>
          </p:cNvSpPr>
          <p:nvPr>
            <p:ph type="dt" sz="half" idx="10"/>
          </p:nvPr>
        </p:nvSpPr>
        <p:spPr/>
        <p:txBody>
          <a:bodyPr/>
          <a:lstStyle/>
          <a:p>
            <a:r>
              <a:rPr lang="en-CA" smtClean="0"/>
              <a:t>2013-06-19</a:t>
            </a:r>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31</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57201" y="1696971"/>
            <a:ext cx="3377180" cy="3951989"/>
          </a:xfrm>
          <a:prstGeom prst="rect">
            <a:avLst/>
          </a:prstGeom>
        </p:spPr>
      </p:pic>
      <p:pic>
        <p:nvPicPr>
          <p:cNvPr id="12" name="Picture 11"/>
          <p:cNvPicPr>
            <a:picLocks noChangeAspect="1"/>
          </p:cNvPicPr>
          <p:nvPr/>
        </p:nvPicPr>
        <p:blipFill>
          <a:blip r:embed="rId4"/>
          <a:stretch>
            <a:fillRect/>
          </a:stretch>
        </p:blipFill>
        <p:spPr>
          <a:xfrm>
            <a:off x="4257366" y="1696971"/>
            <a:ext cx="3436292" cy="3951990"/>
          </a:xfrm>
          <a:prstGeom prst="rect">
            <a:avLst/>
          </a:prstGeom>
        </p:spPr>
      </p:pic>
      <p:sp>
        <p:nvSpPr>
          <p:cNvPr id="13" name="Rectangle 12"/>
          <p:cNvSpPr/>
          <p:nvPr/>
        </p:nvSpPr>
        <p:spPr>
          <a:xfrm>
            <a:off x="5886839" y="6303973"/>
            <a:ext cx="2190361" cy="369332"/>
          </a:xfrm>
          <a:prstGeom prst="rect">
            <a:avLst/>
          </a:prstGeom>
        </p:spPr>
        <p:txBody>
          <a:bodyPr wrap="none">
            <a:spAutoFit/>
          </a:bodyPr>
          <a:lstStyle/>
          <a:p>
            <a:r>
              <a:rPr lang="en-US" dirty="0"/>
              <a:t>http://elixir-</a:t>
            </a:r>
            <a:r>
              <a:rPr lang="en-US" dirty="0" err="1"/>
              <a:t>lang.org</a:t>
            </a:r>
            <a:r>
              <a:rPr lang="en-US" dirty="0"/>
              <a:t>/</a:t>
            </a:r>
          </a:p>
        </p:txBody>
      </p:sp>
      <p:sp>
        <p:nvSpPr>
          <p:cNvPr id="14" name="Rectangle 13"/>
          <p:cNvSpPr/>
          <p:nvPr/>
        </p:nvSpPr>
        <p:spPr>
          <a:xfrm>
            <a:off x="457201" y="5760811"/>
            <a:ext cx="5291284" cy="923330"/>
          </a:xfrm>
          <a:prstGeom prst="rect">
            <a:avLst/>
          </a:prstGeom>
        </p:spPr>
        <p:txBody>
          <a:bodyPr wrap="square">
            <a:spAutoFit/>
          </a:bodyPr>
          <a:lstStyle/>
          <a:p>
            <a:r>
              <a:rPr lang="en-US" dirty="0">
                <a:hlinkClick r:id="rId5"/>
              </a:rPr>
              <a:t>https://github.com/aforward/chef-elixir-</a:t>
            </a:r>
            <a:r>
              <a:rPr lang="en-US" dirty="0" smtClean="0">
                <a:hlinkClick r:id="rId5"/>
              </a:rPr>
              <a:t>mapreduce</a:t>
            </a:r>
            <a:endParaRPr lang="en-US" dirty="0" smtClean="0"/>
          </a:p>
          <a:p>
            <a:r>
              <a:rPr lang="en-US" dirty="0">
                <a:hlinkClick r:id="rId6"/>
              </a:rPr>
              <a:t>https://github.com/aforward/chef-</a:t>
            </a:r>
            <a:r>
              <a:rPr lang="en-US" dirty="0" smtClean="0">
                <a:hlinkClick r:id="rId6"/>
              </a:rPr>
              <a:t>elixir</a:t>
            </a:r>
            <a:endParaRPr lang="en-US" dirty="0" smtClean="0"/>
          </a:p>
          <a:p>
            <a:r>
              <a:rPr lang="en-US" dirty="0">
                <a:hlinkClick r:id="rId7"/>
              </a:rPr>
              <a:t>https://github.com/aforward/</a:t>
            </a:r>
            <a:r>
              <a:rPr lang="en-US" dirty="0" smtClean="0">
                <a:hlinkClick r:id="rId7"/>
              </a:rPr>
              <a:t>collabs</a:t>
            </a:r>
            <a:endParaRPr lang="en-US" dirty="0" smtClean="0"/>
          </a:p>
        </p:txBody>
      </p:sp>
      <p:sp>
        <p:nvSpPr>
          <p:cNvPr id="15" name="Rectangle 14"/>
          <p:cNvSpPr/>
          <p:nvPr/>
        </p:nvSpPr>
        <p:spPr>
          <a:xfrm>
            <a:off x="457200" y="1696971"/>
            <a:ext cx="184666" cy="369332"/>
          </a:xfrm>
          <a:prstGeom prst="rect">
            <a:avLst/>
          </a:prstGeom>
        </p:spPr>
        <p:txBody>
          <a:bodyPr wrap="none">
            <a:spAutoFit/>
          </a:bodyPr>
          <a:lstStyle/>
          <a:p>
            <a:endParaRPr lang="en-US" dirty="0"/>
          </a:p>
        </p:txBody>
      </p:sp>
      <p:sp>
        <p:nvSpPr>
          <p:cNvPr id="16" name="Rectangle 15"/>
          <p:cNvSpPr/>
          <p:nvPr/>
        </p:nvSpPr>
        <p:spPr>
          <a:xfrm>
            <a:off x="4508428" y="1417638"/>
            <a:ext cx="3568772" cy="369332"/>
          </a:xfrm>
          <a:prstGeom prst="rect">
            <a:avLst/>
          </a:prstGeom>
        </p:spPr>
        <p:txBody>
          <a:bodyPr wrap="square">
            <a:spAutoFit/>
          </a:bodyPr>
          <a:lstStyle/>
          <a:p>
            <a:endParaRPr lang="en-US" dirty="0"/>
          </a:p>
        </p:txBody>
      </p:sp>
    </p:spTree>
    <p:extLst>
      <p:ext uri="{BB962C8B-B14F-4D97-AF65-F5344CB8AC3E}">
        <p14:creationId xmlns:p14="http://schemas.microsoft.com/office/powerpoint/2010/main" val="3055380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Elixir </a:t>
            </a:r>
            <a:r>
              <a:rPr lang="en-US" dirty="0" err="1" smtClean="0"/>
              <a:t>MapReduce</a:t>
            </a:r>
            <a:endParaRPr lang="en-US" dirty="0"/>
          </a:p>
        </p:txBody>
      </p:sp>
      <p:sp>
        <p:nvSpPr>
          <p:cNvPr id="6" name="Content Placeholder 5"/>
          <p:cNvSpPr>
            <a:spLocks noGrp="1"/>
          </p:cNvSpPr>
          <p:nvPr>
            <p:ph idx="1"/>
          </p:nvPr>
        </p:nvSpPr>
        <p:spPr/>
        <p:txBody>
          <a:bodyPr>
            <a:normAutofit/>
          </a:bodyPr>
          <a:lstStyle/>
          <a:p>
            <a:pPr marL="114300" indent="0">
              <a:buNone/>
            </a:pPr>
            <a:r>
              <a:rPr lang="en-US" sz="1800" dirty="0" err="1">
                <a:latin typeface="Courier New"/>
                <a:cs typeface="Courier New"/>
              </a:rPr>
              <a:t>defmodule</a:t>
            </a:r>
            <a:r>
              <a:rPr lang="en-US" sz="1800" dirty="0">
                <a:latin typeface="Courier New"/>
                <a:cs typeface="Courier New"/>
              </a:rPr>
              <a:t> </a:t>
            </a:r>
            <a:r>
              <a:rPr lang="en-US" sz="1800" dirty="0" err="1">
                <a:latin typeface="Courier New"/>
                <a:cs typeface="Courier New"/>
              </a:rPr>
              <a:t>JointAuthors</a:t>
            </a:r>
            <a:r>
              <a:rPr lang="en-US" sz="1800" dirty="0">
                <a:latin typeface="Courier New"/>
                <a:cs typeface="Courier New"/>
              </a:rPr>
              <a:t> do</a:t>
            </a:r>
          </a:p>
          <a:p>
            <a:pPr marL="114300" indent="0">
              <a:buNone/>
            </a:pPr>
            <a:r>
              <a:rPr lang="en-US" sz="1800" dirty="0">
                <a:latin typeface="Courier New"/>
                <a:cs typeface="Courier New"/>
              </a:rPr>
              <a:t>  </a:t>
            </a:r>
            <a:r>
              <a:rPr lang="en-US" sz="1800" dirty="0" err="1">
                <a:latin typeface="Courier New"/>
                <a:cs typeface="Courier New"/>
              </a:rPr>
              <a:t>def</a:t>
            </a:r>
            <a:r>
              <a:rPr lang="en-US" sz="1800" dirty="0">
                <a:latin typeface="Courier New"/>
                <a:cs typeface="Courier New"/>
              </a:rPr>
              <a:t> map(list), </a:t>
            </a:r>
            <a:r>
              <a:rPr lang="en-US" sz="1800" dirty="0" smtClean="0">
                <a:latin typeface="Courier New"/>
                <a:cs typeface="Courier New"/>
              </a:rPr>
              <a:t>do: map(</a:t>
            </a:r>
            <a:r>
              <a:rPr lang="en-US" sz="1800" dirty="0" err="1" smtClean="0">
                <a:latin typeface="Courier New"/>
                <a:cs typeface="Courier New"/>
              </a:rPr>
              <a:t>list,list,HashDict.new</a:t>
            </a:r>
            <a:r>
              <a:rPr lang="en-US" sz="1800" dirty="0" smtClean="0">
                <a:latin typeface="Courier New"/>
                <a:cs typeface="Courier New"/>
              </a:rPr>
              <a:t> [])</a:t>
            </a:r>
          </a:p>
          <a:p>
            <a:pPr marL="114300" indent="0">
              <a:buNone/>
            </a:pPr>
            <a:r>
              <a:rPr lang="en-US" sz="1800" dirty="0" smtClean="0">
                <a:latin typeface="Courier New"/>
                <a:cs typeface="Courier New"/>
              </a:rPr>
              <a:t>  </a:t>
            </a:r>
            <a:r>
              <a:rPr lang="en-US" sz="1800" dirty="0" err="1">
                <a:latin typeface="Courier New"/>
                <a:cs typeface="Courier New"/>
              </a:rPr>
              <a:t>def</a:t>
            </a:r>
            <a:r>
              <a:rPr lang="en-US" sz="1800" dirty="0">
                <a:latin typeface="Courier New"/>
                <a:cs typeface="Courier New"/>
              </a:rPr>
              <a:t> map([],_,hash), do: hash</a:t>
            </a:r>
          </a:p>
          <a:p>
            <a:pPr marL="114300" indent="0">
              <a:buNone/>
            </a:pPr>
            <a:r>
              <a:rPr lang="en-US" sz="1800" dirty="0">
                <a:latin typeface="Courier New"/>
                <a:cs typeface="Courier New"/>
              </a:rPr>
              <a:t>  </a:t>
            </a:r>
            <a:r>
              <a:rPr lang="en-US" sz="1800" dirty="0" err="1">
                <a:latin typeface="Courier New"/>
                <a:cs typeface="Courier New"/>
              </a:rPr>
              <a:t>def</a:t>
            </a:r>
            <a:r>
              <a:rPr lang="en-US" sz="1800" dirty="0">
                <a:latin typeface="Courier New"/>
                <a:cs typeface="Courier New"/>
              </a:rPr>
              <a:t> map([</a:t>
            </a:r>
            <a:r>
              <a:rPr lang="en-US" sz="1800" dirty="0" err="1">
                <a:latin typeface="Courier New"/>
                <a:cs typeface="Courier New"/>
              </a:rPr>
              <a:t>head|tail</a:t>
            </a:r>
            <a:r>
              <a:rPr lang="en-US" sz="1800" dirty="0">
                <a:latin typeface="Courier New"/>
                <a:cs typeface="Courier New"/>
              </a:rPr>
              <a:t>],</a:t>
            </a:r>
            <a:r>
              <a:rPr lang="en-US" sz="1800" dirty="0" err="1">
                <a:latin typeface="Courier New"/>
                <a:cs typeface="Courier New"/>
              </a:rPr>
              <a:t>list,hash</a:t>
            </a:r>
            <a:r>
              <a:rPr lang="en-US" sz="1800" dirty="0" smtClean="0">
                <a:latin typeface="Courier New"/>
                <a:cs typeface="Courier New"/>
              </a:rPr>
              <a:t>) do   </a:t>
            </a:r>
            <a:br>
              <a:rPr lang="en-US" sz="1800" dirty="0" smtClean="0">
                <a:latin typeface="Courier New"/>
                <a:cs typeface="Courier New"/>
              </a:rPr>
            </a:br>
            <a:r>
              <a:rPr lang="en-US" sz="1800" dirty="0" smtClean="0">
                <a:latin typeface="Courier New"/>
                <a:cs typeface="Courier New"/>
              </a:rPr>
              <a:t>    map</a:t>
            </a:r>
            <a:r>
              <a:rPr lang="en-US" sz="1800" dirty="0">
                <a:latin typeface="Courier New"/>
                <a:cs typeface="Courier New"/>
              </a:rPr>
              <a:t>(</a:t>
            </a:r>
            <a:r>
              <a:rPr lang="en-US" sz="1800" dirty="0" err="1">
                <a:latin typeface="Courier New"/>
                <a:cs typeface="Courier New"/>
              </a:rPr>
              <a:t>tail,list,HashDict.put</a:t>
            </a:r>
            <a:r>
              <a:rPr lang="en-US" sz="1800" dirty="0">
                <a:latin typeface="Courier New"/>
                <a:cs typeface="Courier New"/>
              </a:rPr>
              <a:t>(</a:t>
            </a:r>
            <a:r>
              <a:rPr lang="en-US" sz="1800" dirty="0" err="1">
                <a:latin typeface="Courier New"/>
                <a:cs typeface="Courier New"/>
              </a:rPr>
              <a:t>hash,head,list</a:t>
            </a:r>
            <a:r>
              <a:rPr lang="en-US" sz="1800" dirty="0">
                <a:latin typeface="Courier New"/>
                <a:cs typeface="Courier New"/>
              </a:rPr>
              <a:t>))</a:t>
            </a:r>
          </a:p>
          <a:p>
            <a:pPr marL="114300" indent="0">
              <a:buNone/>
            </a:pPr>
            <a:r>
              <a:rPr lang="en-US" sz="1800" dirty="0" smtClean="0">
                <a:latin typeface="Courier New"/>
                <a:cs typeface="Courier New"/>
              </a:rPr>
              <a:t>  end</a:t>
            </a:r>
            <a:endParaRPr lang="en-US" sz="1800" dirty="0">
              <a:latin typeface="Courier New"/>
              <a:cs typeface="Courier New"/>
            </a:endParaRPr>
          </a:p>
          <a:p>
            <a:pPr marL="114300" indent="0">
              <a:buNone/>
            </a:pPr>
            <a:r>
              <a:rPr lang="en-US" sz="1800" dirty="0">
                <a:latin typeface="Courier New"/>
                <a:cs typeface="Courier New"/>
              </a:rPr>
              <a:t>  </a:t>
            </a:r>
            <a:r>
              <a:rPr lang="en-US" sz="1800" dirty="0" err="1">
                <a:latin typeface="Courier New"/>
                <a:cs typeface="Courier New"/>
              </a:rPr>
              <a:t>def</a:t>
            </a:r>
            <a:r>
              <a:rPr lang="en-US" sz="1800" dirty="0">
                <a:latin typeface="Courier New"/>
                <a:cs typeface="Courier New"/>
              </a:rPr>
              <a:t> reduce(list), do: reduce(list,[])</a:t>
            </a:r>
          </a:p>
          <a:p>
            <a:pPr marL="114300" indent="0">
              <a:buNone/>
            </a:pPr>
            <a:r>
              <a:rPr lang="en-US" sz="1800" dirty="0">
                <a:latin typeface="Courier New"/>
                <a:cs typeface="Courier New"/>
              </a:rPr>
              <a:t>  </a:t>
            </a:r>
            <a:r>
              <a:rPr lang="en-US" sz="1800" dirty="0" err="1">
                <a:latin typeface="Courier New"/>
                <a:cs typeface="Courier New"/>
              </a:rPr>
              <a:t>def</a:t>
            </a:r>
            <a:r>
              <a:rPr lang="en-US" sz="1800" dirty="0">
                <a:latin typeface="Courier New"/>
                <a:cs typeface="Courier New"/>
              </a:rPr>
              <a:t> reduce([],reduced), do: </a:t>
            </a:r>
            <a:r>
              <a:rPr lang="en-US" sz="1800" dirty="0" err="1">
                <a:latin typeface="Courier New"/>
                <a:cs typeface="Courier New"/>
              </a:rPr>
              <a:t>Enum.uniq</a:t>
            </a:r>
            <a:r>
              <a:rPr lang="en-US" sz="1800" dirty="0">
                <a:latin typeface="Courier New"/>
                <a:cs typeface="Courier New"/>
              </a:rPr>
              <a:t>(reduced)</a:t>
            </a:r>
          </a:p>
          <a:p>
            <a:pPr marL="114300" indent="0">
              <a:buNone/>
            </a:pPr>
            <a:r>
              <a:rPr lang="en-US" sz="1800" dirty="0">
                <a:latin typeface="Courier New"/>
                <a:cs typeface="Courier New"/>
              </a:rPr>
              <a:t>  </a:t>
            </a:r>
            <a:r>
              <a:rPr lang="en-US" sz="1800" dirty="0" err="1">
                <a:latin typeface="Courier New"/>
                <a:cs typeface="Courier New"/>
              </a:rPr>
              <a:t>def</a:t>
            </a:r>
            <a:r>
              <a:rPr lang="en-US" sz="1800" dirty="0">
                <a:latin typeface="Courier New"/>
                <a:cs typeface="Courier New"/>
              </a:rPr>
              <a:t> reduce([</a:t>
            </a:r>
            <a:r>
              <a:rPr lang="en-US" sz="1800" dirty="0" err="1">
                <a:latin typeface="Courier New"/>
                <a:cs typeface="Courier New"/>
              </a:rPr>
              <a:t>head|tail</a:t>
            </a:r>
            <a:r>
              <a:rPr lang="en-US" sz="1800" dirty="0">
                <a:latin typeface="Courier New"/>
                <a:cs typeface="Courier New"/>
              </a:rPr>
              <a:t>],reduced</a:t>
            </a:r>
            <a:r>
              <a:rPr lang="en-US" sz="1800" dirty="0" smtClean="0">
                <a:latin typeface="Courier New"/>
                <a:cs typeface="Courier New"/>
              </a:rPr>
              <a:t>) do </a:t>
            </a:r>
            <a:br>
              <a:rPr lang="en-US" sz="1800" dirty="0" smtClean="0">
                <a:latin typeface="Courier New"/>
                <a:cs typeface="Courier New"/>
              </a:rPr>
            </a:br>
            <a:r>
              <a:rPr lang="en-US" sz="1800" dirty="0" smtClean="0">
                <a:latin typeface="Courier New"/>
                <a:cs typeface="Courier New"/>
              </a:rPr>
              <a:t>    reduce</a:t>
            </a:r>
            <a:r>
              <a:rPr lang="en-US" sz="1800" dirty="0">
                <a:latin typeface="Courier New"/>
                <a:cs typeface="Courier New"/>
              </a:rPr>
              <a:t>(</a:t>
            </a:r>
            <a:r>
              <a:rPr lang="en-US" sz="1800" dirty="0" err="1">
                <a:latin typeface="Courier New"/>
                <a:cs typeface="Courier New"/>
              </a:rPr>
              <a:t>tail,reduced</a:t>
            </a:r>
            <a:r>
              <a:rPr lang="en-US" sz="1800" dirty="0">
                <a:latin typeface="Courier New"/>
                <a:cs typeface="Courier New"/>
              </a:rPr>
              <a:t> ++ head</a:t>
            </a:r>
            <a:r>
              <a:rPr lang="en-US" sz="1800" dirty="0" smtClean="0">
                <a:latin typeface="Courier New"/>
                <a:cs typeface="Courier New"/>
              </a:rPr>
              <a:t>)</a:t>
            </a:r>
          </a:p>
          <a:p>
            <a:pPr marL="114300" indent="0">
              <a:buNone/>
            </a:pPr>
            <a:r>
              <a:rPr lang="en-US" sz="1800" dirty="0">
                <a:latin typeface="Courier New"/>
                <a:cs typeface="Courier New"/>
              </a:rPr>
              <a:t> </a:t>
            </a:r>
            <a:r>
              <a:rPr lang="en-US" sz="1800" dirty="0" smtClean="0">
                <a:latin typeface="Courier New"/>
                <a:cs typeface="Courier New"/>
              </a:rPr>
              <a:t> end</a:t>
            </a:r>
            <a:endParaRPr lang="en-US" sz="1800" dirty="0">
              <a:latin typeface="Courier New"/>
              <a:cs typeface="Courier New"/>
            </a:endParaRPr>
          </a:p>
          <a:p>
            <a:pPr marL="114300" indent="0">
              <a:buNone/>
            </a:pPr>
            <a:r>
              <a:rPr lang="en-US" sz="1800" dirty="0">
                <a:latin typeface="Courier New"/>
                <a:cs typeface="Courier New"/>
              </a:rPr>
              <a:t>end</a:t>
            </a:r>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32</a:t>
            </a:fld>
            <a:endParaRPr lang="en-US"/>
          </a:p>
        </p:txBody>
      </p:sp>
      <p:sp>
        <p:nvSpPr>
          <p:cNvPr id="9" name="Rectangle 8"/>
          <p:cNvSpPr/>
          <p:nvPr/>
        </p:nvSpPr>
        <p:spPr>
          <a:xfrm>
            <a:off x="0" y="6077634"/>
            <a:ext cx="8531788" cy="646331"/>
          </a:xfrm>
          <a:prstGeom prst="rect">
            <a:avLst/>
          </a:prstGeom>
        </p:spPr>
        <p:txBody>
          <a:bodyPr wrap="square">
            <a:spAutoFit/>
          </a:bodyPr>
          <a:lstStyle/>
          <a:p>
            <a:pPr algn="ctr"/>
            <a:r>
              <a:rPr lang="en-US" dirty="0">
                <a:hlinkClick r:id="rId3"/>
              </a:rPr>
              <a:t>https://github.com/aforward/chef-elixir-</a:t>
            </a:r>
            <a:r>
              <a:rPr lang="en-US" dirty="0" smtClean="0">
                <a:hlinkClick r:id="rId3"/>
              </a:rPr>
              <a:t>mapreduce</a:t>
            </a:r>
            <a:endParaRPr lang="en-US" dirty="0"/>
          </a:p>
          <a:p>
            <a:pPr algn="ctr"/>
            <a:r>
              <a:rPr lang="en-US" dirty="0">
                <a:hlinkClick r:id="rId4"/>
              </a:rPr>
              <a:t>https://github.com/aforward/</a:t>
            </a:r>
            <a:r>
              <a:rPr lang="en-US" dirty="0" smtClean="0">
                <a:hlinkClick r:id="rId4"/>
              </a:rPr>
              <a:t>collabs</a:t>
            </a:r>
            <a:endParaRPr lang="en-US" dirty="0"/>
          </a:p>
        </p:txBody>
      </p:sp>
    </p:spTree>
    <p:extLst>
      <p:ext uri="{BB962C8B-B14F-4D97-AF65-F5344CB8AC3E}">
        <p14:creationId xmlns:p14="http://schemas.microsoft.com/office/powerpoint/2010/main" val="72388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Collaborations</a:t>
            </a:r>
            <a:endParaRPr lang="en-US" dirty="0"/>
          </a:p>
        </p:txBody>
      </p:sp>
      <p:sp>
        <p:nvSpPr>
          <p:cNvPr id="3" name="Content Placeholder 2"/>
          <p:cNvSpPr>
            <a:spLocks noGrp="1"/>
          </p:cNvSpPr>
          <p:nvPr>
            <p:ph idx="1"/>
          </p:nvPr>
        </p:nvSpPr>
        <p:spPr/>
        <p:txBody>
          <a:bodyPr>
            <a:normAutofit fontScale="77500" lnSpcReduction="20000"/>
          </a:bodyPr>
          <a:lstStyle/>
          <a:p>
            <a:pPr marL="114300" indent="0">
              <a:buNone/>
            </a:pPr>
            <a:r>
              <a:rPr lang="en-US" dirty="0" err="1">
                <a:latin typeface="Courier New"/>
                <a:cs typeface="Courier New"/>
              </a:rPr>
              <a:t>iex</a:t>
            </a:r>
            <a:r>
              <a:rPr lang="en-US" dirty="0">
                <a:latin typeface="Courier New"/>
                <a:cs typeface="Courier New"/>
              </a:rPr>
              <a:t>(31)&gt; </a:t>
            </a:r>
            <a:r>
              <a:rPr lang="en-US" dirty="0" err="1">
                <a:latin typeface="Courier New"/>
                <a:cs typeface="Courier New"/>
              </a:rPr>
              <a:t>Dict.fetch</a:t>
            </a:r>
            <a:r>
              <a:rPr lang="en-US" dirty="0">
                <a:latin typeface="Courier New"/>
                <a:cs typeface="Courier New"/>
              </a:rPr>
              <a:t>(</a:t>
            </a:r>
            <a:r>
              <a:rPr lang="en-US" dirty="0" err="1">
                <a:latin typeface="Courier New"/>
                <a:cs typeface="Courier New"/>
              </a:rPr>
              <a:t>output,"Daniel</a:t>
            </a:r>
            <a:r>
              <a:rPr lang="en-US" dirty="0">
                <a:latin typeface="Courier New"/>
                <a:cs typeface="Courier New"/>
              </a:rPr>
              <a:t> </a:t>
            </a:r>
            <a:r>
              <a:rPr lang="en-US" dirty="0" err="1">
                <a:latin typeface="Courier New"/>
                <a:cs typeface="Courier New"/>
              </a:rPr>
              <a:t>Amyot</a:t>
            </a:r>
            <a:r>
              <a:rPr lang="en-US" dirty="0">
                <a:latin typeface="Courier New"/>
                <a:cs typeface="Courier New"/>
              </a:rPr>
              <a:t>")           </a:t>
            </a:r>
          </a:p>
          <a:p>
            <a:pPr marL="114300" indent="0">
              <a:buNone/>
            </a:pPr>
            <a:r>
              <a:rPr lang="en-US" dirty="0">
                <a:latin typeface="Courier New"/>
                <a:cs typeface="Courier New"/>
              </a:rPr>
              <a:t>{:ok,["</a:t>
            </a:r>
            <a:r>
              <a:rPr lang="en-US" dirty="0" err="1">
                <a:latin typeface="Courier New"/>
                <a:cs typeface="Courier New"/>
              </a:rPr>
              <a:t>Saeed</a:t>
            </a:r>
            <a:r>
              <a:rPr lang="en-US" dirty="0">
                <a:latin typeface="Courier New"/>
                <a:cs typeface="Courier New"/>
              </a:rPr>
              <a:t> </a:t>
            </a:r>
            <a:r>
              <a:rPr lang="en-US" dirty="0" err="1">
                <a:latin typeface="Courier New"/>
                <a:cs typeface="Courier New"/>
              </a:rPr>
              <a:t>Ahmadi</a:t>
            </a:r>
            <a:r>
              <a:rPr lang="en-US" dirty="0">
                <a:latin typeface="Courier New"/>
                <a:cs typeface="Courier New"/>
              </a:rPr>
              <a:t> </a:t>
            </a:r>
            <a:r>
              <a:rPr lang="en-US" dirty="0" err="1">
                <a:latin typeface="Courier New"/>
                <a:cs typeface="Courier New"/>
              </a:rPr>
              <a:t>Behnam</a:t>
            </a:r>
            <a:r>
              <a:rPr lang="en-US" dirty="0">
                <a:latin typeface="Courier New"/>
                <a:cs typeface="Courier New"/>
              </a:rPr>
              <a:t>","Daniel </a:t>
            </a:r>
            <a:r>
              <a:rPr lang="en-US" dirty="0" err="1">
                <a:latin typeface="Courier New"/>
                <a:cs typeface="Courier New"/>
              </a:rPr>
              <a:t>Amyot</a:t>
            </a:r>
            <a:r>
              <a:rPr lang="en-US" dirty="0">
                <a:latin typeface="Courier New"/>
                <a:cs typeface="Courier New"/>
              </a:rPr>
              <a:t>","</a:t>
            </a:r>
            <a:r>
              <a:rPr lang="en-US" dirty="0" err="1">
                <a:latin typeface="Courier New"/>
                <a:cs typeface="Courier New"/>
              </a:rPr>
              <a:t>Hanane</a:t>
            </a:r>
            <a:r>
              <a:rPr lang="en-US" dirty="0">
                <a:latin typeface="Courier New"/>
                <a:cs typeface="Courier New"/>
              </a:rPr>
              <a:t> </a:t>
            </a:r>
            <a:r>
              <a:rPr lang="en-US" dirty="0" err="1">
                <a:latin typeface="Courier New"/>
                <a:cs typeface="Courier New"/>
              </a:rPr>
              <a:t>Becha</a:t>
            </a:r>
            <a:r>
              <a:rPr lang="en-US" dirty="0">
                <a:latin typeface="Courier New"/>
                <a:cs typeface="Courier New"/>
              </a:rPr>
              <a:t>","</a:t>
            </a:r>
            <a:r>
              <a:rPr lang="en-US" dirty="0" err="1">
                <a:latin typeface="Courier New"/>
                <a:cs typeface="Courier New"/>
              </a:rPr>
              <a:t>Alireza</a:t>
            </a:r>
            <a:r>
              <a:rPr lang="en-US" dirty="0">
                <a:latin typeface="Courier New"/>
                <a:cs typeface="Courier New"/>
              </a:rPr>
              <a:t> </a:t>
            </a:r>
            <a:r>
              <a:rPr lang="en-US" dirty="0" err="1">
                <a:latin typeface="Courier New"/>
                <a:cs typeface="Courier New"/>
              </a:rPr>
              <a:t>Pourshahid</a:t>
            </a:r>
            <a:r>
              <a:rPr lang="en-US" dirty="0">
                <a:latin typeface="Courier New"/>
                <a:cs typeface="Courier New"/>
              </a:rPr>
              <a:t>","</a:t>
            </a:r>
            <a:r>
              <a:rPr lang="en-US" dirty="0" err="1">
                <a:latin typeface="Courier New"/>
                <a:cs typeface="Courier New"/>
              </a:rPr>
              <a:t>Azalia</a:t>
            </a:r>
            <a:r>
              <a:rPr lang="en-US" dirty="0">
                <a:latin typeface="Courier New"/>
                <a:cs typeface="Courier New"/>
              </a:rPr>
              <a:t> </a:t>
            </a:r>
            <a:r>
              <a:rPr lang="en-US" dirty="0" err="1">
                <a:latin typeface="Courier New"/>
                <a:cs typeface="Courier New"/>
              </a:rPr>
              <a:t>Shamsaei</a:t>
            </a:r>
            <a:r>
              <a:rPr lang="en-US" dirty="0">
                <a:latin typeface="Courier New"/>
                <a:cs typeface="Courier New"/>
              </a:rPr>
              <a:t>","Gunter </a:t>
            </a:r>
            <a:r>
              <a:rPr lang="en-US" dirty="0" err="1">
                <a:latin typeface="Courier New"/>
                <a:cs typeface="Courier New"/>
              </a:rPr>
              <a:t>Mussbacher</a:t>
            </a:r>
            <a:r>
              <a:rPr lang="en-US" dirty="0">
                <a:latin typeface="Courier New"/>
                <a:cs typeface="Courier New"/>
              </a:rPr>
              <a:t>","Michael </a:t>
            </a:r>
            <a:r>
              <a:rPr lang="en-US" dirty="0" err="1">
                <a:latin typeface="Courier New"/>
                <a:cs typeface="Courier New"/>
              </a:rPr>
              <a:t>Weiss","Jo</a:t>
            </a:r>
            <a:r>
              <a:rPr lang="en-US" dirty="0">
                <a:latin typeface="Courier New"/>
                <a:cs typeface="Courier New"/>
              </a:rPr>
              <a:t>&amp;#227;o </a:t>
            </a:r>
            <a:r>
              <a:rPr lang="en-US" dirty="0" err="1">
                <a:latin typeface="Courier New"/>
                <a:cs typeface="Courier New"/>
              </a:rPr>
              <a:t>Ara</a:t>
            </a:r>
            <a:r>
              <a:rPr lang="en-US" dirty="0">
                <a:latin typeface="Courier New"/>
                <a:cs typeface="Courier New"/>
              </a:rPr>
              <a:t>&amp;#250;jo 0001","Ana </a:t>
            </a:r>
            <a:r>
              <a:rPr lang="en-US" dirty="0" err="1">
                <a:latin typeface="Courier New"/>
                <a:cs typeface="Courier New"/>
              </a:rPr>
              <a:t>Moreira","Jason</a:t>
            </a:r>
            <a:r>
              <a:rPr lang="en-US" dirty="0">
                <a:latin typeface="Courier New"/>
                <a:cs typeface="Courier New"/>
              </a:rPr>
              <a:t> </a:t>
            </a:r>
            <a:r>
              <a:rPr lang="en-US" dirty="0" err="1">
                <a:latin typeface="Courier New"/>
                <a:cs typeface="Courier New"/>
              </a:rPr>
              <a:t>Kealey</a:t>
            </a:r>
            <a:r>
              <a:rPr lang="en-US" dirty="0">
                <a:latin typeface="Courier New"/>
                <a:cs typeface="Courier New"/>
              </a:rPr>
              <a:t>","Etienne </a:t>
            </a:r>
            <a:r>
              <a:rPr lang="en-US" dirty="0" err="1">
                <a:latin typeface="Courier New"/>
                <a:cs typeface="Courier New"/>
              </a:rPr>
              <a:t>Tremblay","Andrew</a:t>
            </a:r>
            <a:r>
              <a:rPr lang="en-US" dirty="0">
                <a:latin typeface="Courier New"/>
                <a:cs typeface="Courier New"/>
              </a:rPr>
              <a:t> </a:t>
            </a:r>
            <a:r>
              <a:rPr lang="en-US" dirty="0" err="1">
                <a:latin typeface="Courier New"/>
                <a:cs typeface="Courier New"/>
              </a:rPr>
              <a:t>Miga</a:t>
            </a:r>
            <a:r>
              <a:rPr lang="en-US" dirty="0">
                <a:latin typeface="Courier New"/>
                <a:cs typeface="Courier New"/>
              </a:rPr>
              <a:t>","Mohammad </a:t>
            </a:r>
            <a:r>
              <a:rPr lang="en-US" dirty="0" err="1">
                <a:latin typeface="Courier New"/>
                <a:cs typeface="Courier New"/>
              </a:rPr>
              <a:t>Alhaj</a:t>
            </a:r>
            <a:r>
              <a:rPr lang="en-US" dirty="0">
                <a:latin typeface="Courier New"/>
                <a:cs typeface="Courier New"/>
              </a:rPr>
              <a:t>","</a:t>
            </a:r>
            <a:r>
              <a:rPr lang="en-US" dirty="0" err="1">
                <a:latin typeface="Courier New"/>
                <a:cs typeface="Courier New"/>
              </a:rPr>
              <a:t>Rasha</a:t>
            </a:r>
            <a:r>
              <a:rPr lang="en-US" dirty="0">
                <a:latin typeface="Courier New"/>
                <a:cs typeface="Courier New"/>
              </a:rPr>
              <a:t> </a:t>
            </a:r>
            <a:r>
              <a:rPr lang="en-US" dirty="0" err="1">
                <a:latin typeface="Courier New"/>
                <a:cs typeface="Courier New"/>
              </a:rPr>
              <a:t>Tawhid</a:t>
            </a:r>
            <a:r>
              <a:rPr lang="en-US" dirty="0">
                <a:latin typeface="Courier New"/>
                <a:cs typeface="Courier New"/>
              </a:rPr>
              <a:t>","Edna </a:t>
            </a:r>
            <a:r>
              <a:rPr lang="en-US" dirty="0" err="1">
                <a:latin typeface="Courier New"/>
                <a:cs typeface="Courier New"/>
              </a:rPr>
              <a:t>Braun","Nick</a:t>
            </a:r>
            <a:r>
              <a:rPr lang="en-US" dirty="0">
                <a:latin typeface="Courier New"/>
                <a:cs typeface="Courier New"/>
              </a:rPr>
              <a:t> </a:t>
            </a:r>
            <a:r>
              <a:rPr lang="en-US" dirty="0" err="1">
                <a:latin typeface="Courier New"/>
                <a:cs typeface="Courier New"/>
              </a:rPr>
              <a:t>Cartwright","Mira</a:t>
            </a:r>
            <a:r>
              <a:rPr lang="en-US" dirty="0">
                <a:latin typeface="Courier New"/>
                <a:cs typeface="Courier New"/>
              </a:rPr>
              <a:t> </a:t>
            </a:r>
            <a:r>
              <a:rPr lang="en-US" dirty="0" err="1">
                <a:latin typeface="Courier New"/>
                <a:cs typeface="Courier New"/>
              </a:rPr>
              <a:t>Vrbaski</a:t>
            </a:r>
            <a:r>
              <a:rPr lang="en-US" dirty="0">
                <a:latin typeface="Courier New"/>
                <a:cs typeface="Courier New"/>
              </a:rPr>
              <a:t>","</a:t>
            </a:r>
            <a:r>
              <a:rPr lang="en-US" dirty="0" err="1">
                <a:latin typeface="Courier New"/>
                <a:cs typeface="Courier New"/>
              </a:rPr>
              <a:t>Dorina</a:t>
            </a:r>
            <a:r>
              <a:rPr lang="en-US" dirty="0">
                <a:latin typeface="Courier New"/>
                <a:cs typeface="Courier New"/>
              </a:rPr>
              <a:t> C. </a:t>
            </a:r>
            <a:r>
              <a:rPr lang="en-US" dirty="0" err="1">
                <a:latin typeface="Courier New"/>
                <a:cs typeface="Courier New"/>
              </a:rPr>
              <a:t>Petriu</a:t>
            </a:r>
            <a:r>
              <a:rPr lang="en-US" dirty="0">
                <a:latin typeface="Courier New"/>
                <a:cs typeface="Courier New"/>
              </a:rPr>
              <a:t>","Jennifer </a:t>
            </a:r>
            <a:r>
              <a:rPr lang="en-US" dirty="0" err="1">
                <a:latin typeface="Courier New"/>
                <a:cs typeface="Courier New"/>
              </a:rPr>
              <a:t>Horkoff</a:t>
            </a:r>
            <a:r>
              <a:rPr lang="en-US" dirty="0">
                <a:latin typeface="Courier New"/>
                <a:cs typeface="Courier New"/>
              </a:rPr>
              <a:t>","Alexander </a:t>
            </a:r>
            <a:r>
              <a:rPr lang="en-US" dirty="0" err="1">
                <a:latin typeface="Courier New"/>
                <a:cs typeface="Courier New"/>
              </a:rPr>
              <a:t>Borgida</a:t>
            </a:r>
            <a:r>
              <a:rPr lang="en-US" dirty="0">
                <a:latin typeface="Courier New"/>
                <a:cs typeface="Courier New"/>
              </a:rPr>
              <a:t>","John </a:t>
            </a:r>
            <a:r>
              <a:rPr lang="en-US" dirty="0" err="1">
                <a:latin typeface="Courier New"/>
                <a:cs typeface="Courier New"/>
              </a:rPr>
              <a:t>Mylopoulos</a:t>
            </a:r>
            <a:r>
              <a:rPr lang="en-US" dirty="0">
                <a:latin typeface="Courier New"/>
                <a:cs typeface="Courier New"/>
              </a:rPr>
              <a:t>","Daniele </a:t>
            </a:r>
            <a:r>
              <a:rPr lang="en-US" dirty="0" err="1">
                <a:latin typeface="Courier New"/>
                <a:cs typeface="Courier New"/>
              </a:rPr>
              <a:t>Barone</a:t>
            </a:r>
            <a:r>
              <a:rPr lang="en-US" dirty="0">
                <a:latin typeface="Courier New"/>
                <a:cs typeface="Courier New"/>
              </a:rPr>
              <a:t>","Lei </a:t>
            </a:r>
            <a:r>
              <a:rPr lang="en-US" dirty="0" err="1">
                <a:latin typeface="Courier New"/>
                <a:cs typeface="Courier New"/>
              </a:rPr>
              <a:t>Jiang","Eric</a:t>
            </a:r>
            <a:r>
              <a:rPr lang="en-US" dirty="0">
                <a:latin typeface="Courier New"/>
                <a:cs typeface="Courier New"/>
              </a:rPr>
              <a:t> S. K. </a:t>
            </a:r>
            <a:r>
              <a:rPr lang="en-US" dirty="0" err="1">
                <a:latin typeface="Courier New"/>
                <a:cs typeface="Courier New"/>
              </a:rPr>
              <a:t>Yu","St</a:t>
            </a:r>
            <a:r>
              <a:rPr lang="en-US" dirty="0">
                <a:latin typeface="Courier New"/>
                <a:cs typeface="Courier New"/>
              </a:rPr>
              <a:t>&amp;#233;phane </a:t>
            </a:r>
            <a:r>
              <a:rPr lang="en-US" dirty="0" err="1">
                <a:latin typeface="Courier New"/>
                <a:cs typeface="Courier New"/>
              </a:rPr>
              <a:t>Leblanc","J</a:t>
            </a:r>
            <a:r>
              <a:rPr lang="en-US" dirty="0">
                <a:latin typeface="Courier New"/>
                <a:cs typeface="Courier New"/>
              </a:rPr>
              <a:t>&amp;#246;rg </a:t>
            </a:r>
            <a:r>
              <a:rPr lang="en-US" dirty="0" err="1">
                <a:latin typeface="Courier New"/>
                <a:cs typeface="Courier New"/>
              </a:rPr>
              <a:t>Kienzle</a:t>
            </a:r>
            <a:r>
              <a:rPr lang="en-US" dirty="0">
                <a:latin typeface="Courier New"/>
                <a:cs typeface="Courier New"/>
              </a:rPr>
              <a:t>","Mario </a:t>
            </a:r>
            <a:r>
              <a:rPr lang="en-US" dirty="0" err="1">
                <a:latin typeface="Courier New"/>
                <a:cs typeface="Courier New"/>
              </a:rPr>
              <a:t>Saucier","Gregory</a:t>
            </a:r>
            <a:r>
              <a:rPr lang="en-US" dirty="0">
                <a:latin typeface="Courier New"/>
                <a:cs typeface="Courier New"/>
              </a:rPr>
              <a:t> Richards","</a:t>
            </a:r>
            <a:r>
              <a:rPr lang="en-US" dirty="0" err="1">
                <a:latin typeface="Courier New"/>
                <a:cs typeface="Courier New"/>
              </a:rPr>
              <a:t>Jameleddine</a:t>
            </a:r>
            <a:r>
              <a:rPr lang="en-US" dirty="0">
                <a:latin typeface="Courier New"/>
                <a:cs typeface="Courier New"/>
              </a:rPr>
              <a:t> </a:t>
            </a:r>
            <a:r>
              <a:rPr lang="en-US" dirty="0" err="1">
                <a:latin typeface="Courier New"/>
                <a:cs typeface="Courier New"/>
              </a:rPr>
              <a:t>Hassine</a:t>
            </a:r>
            <a:r>
              <a:rPr lang="en-US" dirty="0">
                <a:latin typeface="Courier New"/>
                <a:cs typeface="Courier New"/>
              </a:rPr>
              <a:t>","Marconi </a:t>
            </a:r>
            <a:r>
              <a:rPr lang="en-US" dirty="0" err="1">
                <a:latin typeface="Courier New"/>
                <a:cs typeface="Courier New"/>
              </a:rPr>
              <a:t>Lanna</a:t>
            </a:r>
            <a:r>
              <a:rPr lang="en-US" dirty="0">
                <a:latin typeface="Courier New"/>
                <a:cs typeface="Courier New"/>
              </a:rPr>
              <a:t>","S&amp;#233;bastien </a:t>
            </a:r>
            <a:r>
              <a:rPr lang="en-US" dirty="0" err="1">
                <a:latin typeface="Courier New"/>
                <a:cs typeface="Courier New"/>
              </a:rPr>
              <a:t>Mosser</a:t>
            </a:r>
            <a:r>
              <a:rPr lang="en-US" dirty="0">
                <a:latin typeface="Courier New"/>
                <a:cs typeface="Courier New"/>
              </a:rPr>
              <a:t>","</a:t>
            </a:r>
            <a:r>
              <a:rPr lang="en-US" dirty="0" err="1">
                <a:latin typeface="Courier New"/>
                <a:cs typeface="Courier New"/>
              </a:rPr>
              <a:t>Mireille</a:t>
            </a:r>
            <a:r>
              <a:rPr lang="en-US" dirty="0">
                <a:latin typeface="Courier New"/>
                <a:cs typeface="Courier New"/>
              </a:rPr>
              <a:t> </a:t>
            </a:r>
            <a:r>
              <a:rPr lang="en-US" dirty="0" err="1">
                <a:latin typeface="Courier New"/>
                <a:cs typeface="Courier New"/>
              </a:rPr>
              <a:t>Blay-Fornarino</a:t>
            </a:r>
            <a:r>
              <a:rPr lang="en-US" dirty="0">
                <a:latin typeface="Courier New"/>
                <a:cs typeface="Courier New"/>
              </a:rPr>
              <a:t>","Patrick Heymans","</a:t>
            </a:r>
            <a:r>
              <a:rPr lang="en-US" dirty="0" err="1">
                <a:latin typeface="Courier New"/>
                <a:cs typeface="Courier New"/>
              </a:rPr>
              <a:t>Hao</a:t>
            </a:r>
            <a:r>
              <a:rPr lang="en-US" dirty="0">
                <a:latin typeface="Courier New"/>
                <a:cs typeface="Courier New"/>
              </a:rPr>
              <a:t> </a:t>
            </a:r>
            <a:r>
              <a:rPr lang="en-US" dirty="0" err="1">
                <a:latin typeface="Courier New"/>
                <a:cs typeface="Courier New"/>
              </a:rPr>
              <a:t>Luo</a:t>
            </a:r>
            <a:r>
              <a:rPr lang="en-US" dirty="0">
                <a:latin typeface="Courier New"/>
                <a:cs typeface="Courier New"/>
              </a:rPr>
              <a:t>","</a:t>
            </a:r>
            <a:r>
              <a:rPr lang="en-US" dirty="0" err="1">
                <a:latin typeface="Courier New"/>
                <a:cs typeface="Courier New"/>
              </a:rPr>
              <a:t>Sepideh</a:t>
            </a:r>
            <a:r>
              <a:rPr lang="en-US" dirty="0">
                <a:latin typeface="Courier New"/>
                <a:cs typeface="Courier New"/>
              </a:rPr>
              <a:t> </a:t>
            </a:r>
            <a:r>
              <a:rPr lang="en-US" dirty="0" err="1">
                <a:latin typeface="Courier New"/>
                <a:cs typeface="Courier New"/>
              </a:rPr>
              <a:t>Ghanavati</a:t>
            </a:r>
            <a:r>
              <a:rPr lang="en-US" dirty="0">
                <a:latin typeface="Courier New"/>
                <a:cs typeface="Courier New"/>
              </a:rPr>
              <a:t>","Liam Peyton","</a:t>
            </a:r>
            <a:r>
              <a:rPr lang="en-US" dirty="0" err="1">
                <a:latin typeface="Courier New"/>
                <a:cs typeface="Courier New"/>
              </a:rPr>
              <a:t>Flavio</a:t>
            </a:r>
            <a:r>
              <a:rPr lang="en-US" dirty="0">
                <a:latin typeface="Courier New"/>
                <a:cs typeface="Courier New"/>
              </a:rPr>
              <a:t> </a:t>
            </a:r>
            <a:r>
              <a:rPr lang="en-US" dirty="0" err="1">
                <a:latin typeface="Courier New"/>
                <a:cs typeface="Courier New"/>
              </a:rPr>
              <a:t>Rizzolo</a:t>
            </a:r>
            <a:r>
              <a:rPr lang="en-US" dirty="0">
                <a:latin typeface="Courier New"/>
                <a:cs typeface="Courier New"/>
              </a:rPr>
              <a:t>","Alberto </a:t>
            </a:r>
            <a:r>
              <a:rPr lang="en-US" dirty="0" err="1">
                <a:latin typeface="Courier New"/>
                <a:cs typeface="Courier New"/>
              </a:rPr>
              <a:t>Siena","Anna</a:t>
            </a:r>
            <a:r>
              <a:rPr lang="en-US" dirty="0">
                <a:latin typeface="Courier New"/>
                <a:cs typeface="Courier New"/>
              </a:rPr>
              <a:t> </a:t>
            </a:r>
            <a:r>
              <a:rPr lang="en-US" dirty="0" err="1">
                <a:latin typeface="Courier New"/>
                <a:cs typeface="Courier New"/>
              </a:rPr>
              <a:t>Perini","Angelo</a:t>
            </a:r>
            <a:r>
              <a:rPr lang="en-US" dirty="0">
                <a:latin typeface="Courier New"/>
                <a:cs typeface="Courier New"/>
              </a:rPr>
              <a:t> </a:t>
            </a:r>
            <a:r>
              <a:rPr lang="en-US" dirty="0" err="1">
                <a:latin typeface="Courier New"/>
                <a:cs typeface="Courier New"/>
              </a:rPr>
              <a:t>Susi","Jon</a:t>
            </a:r>
            <a:r>
              <a:rPr lang="en-US" dirty="0">
                <a:latin typeface="Courier New"/>
                <a:cs typeface="Courier New"/>
              </a:rPr>
              <a:t> </a:t>
            </a:r>
            <a:r>
              <a:rPr lang="en-US" dirty="0" err="1">
                <a:latin typeface="Courier New"/>
                <a:cs typeface="Courier New"/>
              </a:rPr>
              <a:t>Whittle","Marko</a:t>
            </a:r>
            <a:r>
              <a:rPr lang="en-US" dirty="0">
                <a:latin typeface="Courier New"/>
                <a:cs typeface="Courier New"/>
              </a:rPr>
              <a:t> </a:t>
            </a:r>
            <a:r>
              <a:rPr lang="en-US" dirty="0" err="1">
                <a:latin typeface="Courier New"/>
                <a:cs typeface="Courier New"/>
              </a:rPr>
              <a:t>Boskovic</a:t>
            </a:r>
            <a:r>
              <a:rPr lang="en-US" dirty="0">
                <a:latin typeface="Courier New"/>
                <a:cs typeface="Courier New"/>
              </a:rPr>
              <a:t>","</a:t>
            </a:r>
            <a:r>
              <a:rPr lang="en-US" dirty="0" err="1">
                <a:latin typeface="Courier New"/>
                <a:cs typeface="Courier New"/>
              </a:rPr>
              <a:t>Ebrahim</a:t>
            </a:r>
            <a:r>
              <a:rPr lang="en-US" dirty="0">
                <a:latin typeface="Courier New"/>
                <a:cs typeface="Courier New"/>
              </a:rPr>
              <a:t> </a:t>
            </a:r>
            <a:r>
              <a:rPr lang="en-US" dirty="0" err="1">
                <a:latin typeface="Courier New"/>
                <a:cs typeface="Courier New"/>
              </a:rPr>
              <a:t>Bagheri</a:t>
            </a:r>
            <a:r>
              <a:rPr lang="en-US" dirty="0">
                <a:latin typeface="Courier New"/>
                <a:cs typeface="Courier New"/>
              </a:rPr>
              <a:t>","</a:t>
            </a:r>
            <a:r>
              <a:rPr lang="en-US" dirty="0" err="1">
                <a:latin typeface="Courier New"/>
                <a:cs typeface="Courier New"/>
              </a:rPr>
              <a:t>Dragan</a:t>
            </a:r>
            <a:r>
              <a:rPr lang="en-US" dirty="0">
                <a:latin typeface="Courier New"/>
                <a:cs typeface="Courier New"/>
              </a:rPr>
              <a:t> </a:t>
            </a:r>
            <a:r>
              <a:rPr lang="en-US" dirty="0" err="1">
                <a:latin typeface="Courier New"/>
                <a:cs typeface="Courier New"/>
              </a:rPr>
              <a:t>Gasevic</a:t>
            </a:r>
            <a:r>
              <a:rPr lang="en-US" dirty="0">
                <a:latin typeface="Courier New"/>
                <a:cs typeface="Courier New"/>
              </a:rPr>
              <a:t>","</a:t>
            </a:r>
            <a:r>
              <a:rPr lang="en-US" dirty="0" err="1">
                <a:latin typeface="Courier New"/>
                <a:cs typeface="Courier New"/>
              </a:rPr>
              <a:t>Marek</a:t>
            </a:r>
            <a:r>
              <a:rPr lang="en-US" dirty="0">
                <a:latin typeface="Courier New"/>
                <a:cs typeface="Courier New"/>
              </a:rPr>
              <a:t> </a:t>
            </a:r>
            <a:r>
              <a:rPr lang="en-US" dirty="0" err="1">
                <a:latin typeface="Courier New"/>
                <a:cs typeface="Courier New"/>
              </a:rPr>
              <a:t>Hatala</a:t>
            </a:r>
            <a:r>
              <a:rPr lang="en-US" dirty="0">
                <a:latin typeface="Courier New"/>
                <a:cs typeface="Courier New"/>
              </a:rPr>
              <a:t>","Nicolas </a:t>
            </a:r>
            <a:r>
              <a:rPr lang="en-US" dirty="0" err="1">
                <a:latin typeface="Courier New"/>
                <a:cs typeface="Courier New"/>
              </a:rPr>
              <a:t>Genon</a:t>
            </a:r>
            <a:r>
              <a:rPr lang="en-US" dirty="0">
                <a:latin typeface="Courier New"/>
                <a:cs typeface="Courier New"/>
              </a:rPr>
              <a:t>","Ali </a:t>
            </a:r>
            <a:r>
              <a:rPr lang="en-US" dirty="0" err="1">
                <a:latin typeface="Courier New"/>
                <a:cs typeface="Courier New"/>
              </a:rPr>
              <a:t>Echihabi</a:t>
            </a:r>
            <a:r>
              <a:rPr lang="en-US" dirty="0">
                <a:latin typeface="Courier New"/>
                <a:cs typeface="Courier New"/>
              </a:rPr>
              <a:t>","Yong He","</a:t>
            </a:r>
            <a:r>
              <a:rPr lang="en-US" dirty="0" err="1">
                <a:latin typeface="Courier New"/>
                <a:cs typeface="Courier New"/>
              </a:rPr>
              <a:t>Pengfei</a:t>
            </a:r>
            <a:r>
              <a:rPr lang="en-US" dirty="0">
                <a:latin typeface="Courier New"/>
                <a:cs typeface="Courier New"/>
              </a:rPr>
              <a:t> </a:t>
            </a:r>
            <a:r>
              <a:rPr lang="en-US" dirty="0" err="1">
                <a:latin typeface="Courier New"/>
                <a:cs typeface="Courier New"/>
              </a:rPr>
              <a:t>Chen","Alan</a:t>
            </a:r>
            <a:r>
              <a:rPr lang="en-US" dirty="0">
                <a:latin typeface="Courier New"/>
                <a:cs typeface="Courier New"/>
              </a:rPr>
              <a:t> J. Forster",...]}</a:t>
            </a:r>
          </a:p>
          <a:p>
            <a:pPr marL="114300" indent="0">
              <a:buNone/>
            </a:pPr>
            <a:endParaRPr lang="en-US" dirty="0">
              <a:latin typeface="Courier New"/>
              <a:cs typeface="Courier New"/>
            </a:endParaRPr>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33</a:t>
            </a:fld>
            <a:endParaRPr lang="en-US"/>
          </a:p>
        </p:txBody>
      </p:sp>
    </p:spTree>
    <p:extLst>
      <p:ext uri="{BB962C8B-B14F-4D97-AF65-F5344CB8AC3E}">
        <p14:creationId xmlns:p14="http://schemas.microsoft.com/office/powerpoint/2010/main" val="2150975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r-CA" dirty="0"/>
              <a:t>Les possibilités de recherche</a:t>
            </a:r>
          </a:p>
        </p:txBody>
      </p:sp>
      <p:sp>
        <p:nvSpPr>
          <p:cNvPr id="6" name="Subtitle 5"/>
          <p:cNvSpPr>
            <a:spLocks noGrp="1"/>
          </p:cNvSpPr>
          <p:nvPr>
            <p:ph type="subTitle" idx="1"/>
          </p:nvPr>
        </p:nvSpPr>
        <p:spPr/>
        <p:txBody>
          <a:bodyPr/>
          <a:lstStyle/>
          <a:p>
            <a:r>
              <a:rPr lang="en-US" dirty="0" smtClean="0"/>
              <a:t>Research avenues</a:t>
            </a:r>
            <a:endParaRPr lang="en-US" dirty="0"/>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34</a:t>
            </a:fld>
            <a:endParaRPr lang="en-US"/>
          </a:p>
        </p:txBody>
      </p:sp>
    </p:spTree>
    <p:extLst>
      <p:ext uri="{BB962C8B-B14F-4D97-AF65-F5344CB8AC3E}">
        <p14:creationId xmlns:p14="http://schemas.microsoft.com/office/powerpoint/2010/main" val="3680707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1566333"/>
          </a:xfrm>
        </p:spPr>
        <p:txBody>
          <a:bodyPr/>
          <a:lstStyle/>
          <a:p>
            <a:r>
              <a:rPr lang="en-US" sz="5000" dirty="0" smtClean="0"/>
              <a:t>Questions?</a:t>
            </a:r>
            <a:endParaRPr lang="en-US" sz="5000" dirty="0"/>
          </a:p>
        </p:txBody>
      </p:sp>
      <p:sp>
        <p:nvSpPr>
          <p:cNvPr id="3" name="Subtitle 2"/>
          <p:cNvSpPr>
            <a:spLocks noGrp="1"/>
          </p:cNvSpPr>
          <p:nvPr>
            <p:ph type="subTitle" idx="1"/>
          </p:nvPr>
        </p:nvSpPr>
        <p:spPr>
          <a:xfrm>
            <a:off x="685800" y="3572930"/>
            <a:ext cx="6461760" cy="2177627"/>
          </a:xfrm>
        </p:spPr>
        <p:txBody>
          <a:bodyPr>
            <a:normAutofit/>
          </a:bodyPr>
          <a:lstStyle/>
          <a:p>
            <a:r>
              <a:rPr lang="en-US" dirty="0" smtClean="0"/>
              <a:t>Dr</a:t>
            </a:r>
            <a:r>
              <a:rPr lang="en-US" dirty="0"/>
              <a:t>. Andrew Forward</a:t>
            </a:r>
          </a:p>
          <a:p>
            <a:r>
              <a:rPr lang="en-US" dirty="0">
                <a:hlinkClick r:id="rId3"/>
              </a:rPr>
              <a:t>aforward@gmail.com</a:t>
            </a:r>
            <a:r>
              <a:rPr lang="en-US" dirty="0"/>
              <a:t> / @a4word</a:t>
            </a:r>
          </a:p>
          <a:p>
            <a:r>
              <a:rPr lang="en-US" dirty="0"/>
              <a:t>Le 19 </a:t>
            </a:r>
            <a:r>
              <a:rPr lang="en-US" dirty="0" err="1"/>
              <a:t>juin</a:t>
            </a:r>
            <a:r>
              <a:rPr lang="en-US" dirty="0"/>
              <a:t>, 2013</a:t>
            </a:r>
          </a:p>
          <a:p>
            <a:endParaRPr lang="en-US" dirty="0"/>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35</a:t>
            </a:fld>
            <a:endParaRPr lang="en-US" dirty="0"/>
          </a:p>
        </p:txBody>
      </p:sp>
    </p:spTree>
    <p:extLst>
      <p:ext uri="{BB962C8B-B14F-4D97-AF65-F5344CB8AC3E}">
        <p14:creationId xmlns:p14="http://schemas.microsoft.com/office/powerpoint/2010/main" val="4028137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normAutofit fontScale="77500" lnSpcReduction="20000"/>
          </a:bodyPr>
          <a:lstStyle/>
          <a:p>
            <a:r>
              <a:rPr lang="en-US" dirty="0"/>
              <a:t>Presentation Code</a:t>
            </a:r>
          </a:p>
          <a:p>
            <a:pPr lvl="1"/>
            <a:r>
              <a:rPr lang="en-US" dirty="0">
                <a:hlinkClick r:id="rId2"/>
              </a:rPr>
              <a:t>https://github.com/aforward/chef-bootstrap</a:t>
            </a:r>
            <a:endParaRPr lang="en-US" dirty="0"/>
          </a:p>
          <a:p>
            <a:pPr lvl="1"/>
            <a:r>
              <a:rPr lang="en-US" dirty="0">
                <a:hlinkClick r:id="rId3"/>
              </a:rPr>
              <a:t>https://github.com/aforward/chef-monit</a:t>
            </a:r>
            <a:endParaRPr lang="en-US" dirty="0"/>
          </a:p>
          <a:p>
            <a:pPr lvl="1"/>
            <a:r>
              <a:rPr lang="en-US" dirty="0">
                <a:hlinkClick r:id="rId4"/>
              </a:rPr>
              <a:t>https://github.com/aforward/chef-</a:t>
            </a:r>
            <a:r>
              <a:rPr lang="en-US" dirty="0" smtClean="0">
                <a:hlinkClick r:id="rId4"/>
              </a:rPr>
              <a:t>runas</a:t>
            </a:r>
            <a:endParaRPr lang="en-US" dirty="0" smtClean="0"/>
          </a:p>
          <a:p>
            <a:r>
              <a:rPr lang="en-US" dirty="0" smtClean="0"/>
              <a:t>Cloud Definitions</a:t>
            </a:r>
          </a:p>
          <a:p>
            <a:pPr lvl="1"/>
            <a:r>
              <a:rPr lang="en-US" dirty="0">
                <a:hlinkClick r:id="rId5"/>
              </a:rPr>
              <a:t>http://csrc.nist.gov/publications/nistpubs/800-145/SP800-145.</a:t>
            </a:r>
            <a:r>
              <a:rPr lang="en-US" dirty="0" smtClean="0">
                <a:hlinkClick r:id="rId5"/>
              </a:rPr>
              <a:t>pdf</a:t>
            </a:r>
            <a:endParaRPr lang="en-US" dirty="0" smtClean="0"/>
          </a:p>
          <a:p>
            <a:r>
              <a:rPr lang="en-US" dirty="0" err="1" smtClean="0"/>
              <a:t>DevOps</a:t>
            </a:r>
            <a:endParaRPr lang="en-US" dirty="0" smtClean="0"/>
          </a:p>
          <a:p>
            <a:pPr lvl="1"/>
            <a:r>
              <a:rPr lang="en-US" dirty="0">
                <a:hlinkClick r:id="rId6"/>
              </a:rPr>
              <a:t>http://itrevolution.com/the-history-of-devops</a:t>
            </a:r>
            <a:r>
              <a:rPr lang="en-US" dirty="0" smtClean="0">
                <a:hlinkClick r:id="rId6"/>
              </a:rPr>
              <a:t>/</a:t>
            </a:r>
            <a:endParaRPr lang="en-US" dirty="0" smtClean="0"/>
          </a:p>
          <a:p>
            <a:pPr lvl="1"/>
            <a:r>
              <a:rPr lang="en-US" dirty="0">
                <a:hlinkClick r:id="rId7"/>
              </a:rPr>
              <a:t>http://www.slideshare.net/KrisBuytaert/7-tools-for-your-devops-</a:t>
            </a:r>
            <a:r>
              <a:rPr lang="en-US" dirty="0" smtClean="0">
                <a:hlinkClick r:id="rId7"/>
              </a:rPr>
              <a:t>stack</a:t>
            </a:r>
            <a:endParaRPr lang="en-US" dirty="0"/>
          </a:p>
          <a:p>
            <a:pPr lvl="1"/>
            <a:r>
              <a:rPr lang="en-US" dirty="0" smtClean="0">
                <a:hlinkClick r:id="rId6"/>
              </a:rPr>
              <a:t>http</a:t>
            </a:r>
            <a:r>
              <a:rPr lang="en-US" dirty="0">
                <a:hlinkClick r:id="rId6"/>
              </a:rPr>
              <a:t>://itrevolution.com/the-history-of-devops</a:t>
            </a:r>
            <a:r>
              <a:rPr lang="en-US" dirty="0" smtClean="0">
                <a:hlinkClick r:id="rId6"/>
              </a:rPr>
              <a:t>/</a:t>
            </a:r>
            <a:endParaRPr lang="en-US" dirty="0"/>
          </a:p>
          <a:p>
            <a:pPr lvl="1"/>
            <a:r>
              <a:rPr lang="en-US" dirty="0" smtClean="0">
                <a:hlinkClick r:id="rId8"/>
              </a:rPr>
              <a:t>http</a:t>
            </a:r>
            <a:r>
              <a:rPr lang="en-US" dirty="0">
                <a:hlinkClick r:id="rId8"/>
              </a:rPr>
              <a:t>://www.devopsdays.org/images/devopsdays-</a:t>
            </a:r>
            <a:r>
              <a:rPr lang="en-US" dirty="0" smtClean="0">
                <a:hlinkClick r:id="rId8"/>
              </a:rPr>
              <a:t>banner.png</a:t>
            </a:r>
            <a:endParaRPr lang="en-US" dirty="0"/>
          </a:p>
          <a:p>
            <a:pPr lvl="1"/>
            <a:r>
              <a:rPr lang="en-US" dirty="0" smtClean="0">
                <a:hlinkClick r:id="rId9"/>
              </a:rPr>
              <a:t>http</a:t>
            </a:r>
            <a:r>
              <a:rPr lang="en-US" dirty="0">
                <a:hlinkClick r:id="rId9"/>
              </a:rPr>
              <a:t>://agile2008.agilealliance.org/images/</a:t>
            </a:r>
            <a:r>
              <a:rPr lang="en-US" dirty="0" smtClean="0">
                <a:hlinkClick r:id="rId9"/>
              </a:rPr>
              <a:t>headerLogo.png</a:t>
            </a:r>
            <a:endParaRPr lang="en-US" dirty="0"/>
          </a:p>
          <a:p>
            <a:r>
              <a:rPr lang="en-US" dirty="0" smtClean="0"/>
              <a:t>Chef</a:t>
            </a:r>
          </a:p>
          <a:p>
            <a:pPr lvl="1"/>
            <a:r>
              <a:rPr lang="en-US" dirty="0">
                <a:hlinkClick r:id="rId10"/>
              </a:rPr>
              <a:t>http://www.opscode.com/chef</a:t>
            </a:r>
            <a:r>
              <a:rPr lang="en-US" dirty="0" smtClean="0">
                <a:hlinkClick r:id="rId10"/>
              </a:rPr>
              <a:t>/</a:t>
            </a:r>
            <a:endParaRPr lang="en-US" dirty="0" smtClean="0"/>
          </a:p>
          <a:p>
            <a:pPr lvl="1"/>
            <a:r>
              <a:rPr lang="en-US" dirty="0">
                <a:hlinkClick r:id="rId11"/>
              </a:rPr>
              <a:t>http://community.opscode.com/</a:t>
            </a:r>
            <a:r>
              <a:rPr lang="en-US" dirty="0" smtClean="0">
                <a:hlinkClick r:id="rId11"/>
              </a:rPr>
              <a:t>cookbooks</a:t>
            </a:r>
            <a:endParaRPr lang="en-US" dirty="0" smtClean="0"/>
          </a:p>
          <a:p>
            <a:pPr lvl="1"/>
            <a:r>
              <a:rPr lang="en-US" dirty="0">
                <a:hlinkClick r:id="rId12"/>
              </a:rPr>
              <a:t>http://docs.opscode.com/</a:t>
            </a:r>
            <a:r>
              <a:rPr lang="en-US" dirty="0" smtClean="0">
                <a:hlinkClick r:id="rId12"/>
              </a:rPr>
              <a:t>ohai.html</a:t>
            </a:r>
            <a:endParaRPr lang="en-US" dirty="0"/>
          </a:p>
          <a:p>
            <a:r>
              <a:rPr lang="en-US" dirty="0" smtClean="0"/>
              <a:t>Books</a:t>
            </a:r>
          </a:p>
          <a:p>
            <a:pPr lvl="1"/>
            <a:r>
              <a:rPr lang="en-US" dirty="0"/>
              <a:t>Test-Driven Infrastructure with </a:t>
            </a:r>
            <a:r>
              <a:rPr lang="en-US" dirty="0" smtClean="0"/>
              <a:t>Chef, Stephen </a:t>
            </a:r>
            <a:r>
              <a:rPr lang="en-US" dirty="0"/>
              <a:t>Nelson-</a:t>
            </a:r>
            <a:r>
              <a:rPr lang="en-US" dirty="0" smtClean="0"/>
              <a:t>Smith, 2011</a:t>
            </a:r>
            <a:endParaRPr lang="en-US" dirty="0"/>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36</a:t>
            </a:fld>
            <a:endParaRPr lang="en-US"/>
          </a:p>
        </p:txBody>
      </p:sp>
    </p:spTree>
    <p:extLst>
      <p:ext uri="{BB962C8B-B14F-4D97-AF65-F5344CB8AC3E}">
        <p14:creationId xmlns:p14="http://schemas.microsoft.com/office/powerpoint/2010/main" val="3023739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References</a:t>
            </a:r>
            <a:endParaRPr lang="en-US" dirty="0"/>
          </a:p>
        </p:txBody>
      </p:sp>
      <p:sp>
        <p:nvSpPr>
          <p:cNvPr id="3" name="Content Placeholder 2"/>
          <p:cNvSpPr>
            <a:spLocks noGrp="1"/>
          </p:cNvSpPr>
          <p:nvPr>
            <p:ph idx="1"/>
          </p:nvPr>
        </p:nvSpPr>
        <p:spPr/>
        <p:txBody>
          <a:bodyPr/>
          <a:lstStyle/>
          <a:p>
            <a:r>
              <a:rPr lang="en-US" dirty="0" err="1" smtClean="0"/>
              <a:t>MapReduce</a:t>
            </a:r>
            <a:endParaRPr lang="en-US" dirty="0" smtClean="0"/>
          </a:p>
          <a:p>
            <a:pPr lvl="1"/>
            <a:r>
              <a:rPr lang="en-US" dirty="0">
                <a:hlinkClick r:id="rId2"/>
              </a:rPr>
              <a:t>https://developers.google.com/appengine/docs/python/dataprocessing</a:t>
            </a:r>
            <a:r>
              <a:rPr lang="en-US" dirty="0" smtClean="0">
                <a:hlinkClick r:id="rId2"/>
              </a:rPr>
              <a:t>/</a:t>
            </a:r>
            <a:endParaRPr lang="en-US" dirty="0" smtClean="0"/>
          </a:p>
          <a:p>
            <a:pPr lvl="1"/>
            <a:r>
              <a:rPr lang="en-US" dirty="0">
                <a:hlinkClick r:id="rId3"/>
              </a:rPr>
              <a:t>http://classpattern.com/what-is-</a:t>
            </a:r>
            <a:r>
              <a:rPr lang="en-US" dirty="0" smtClean="0">
                <a:hlinkClick r:id="rId3"/>
              </a:rPr>
              <a:t>hadoop.html</a:t>
            </a:r>
            <a:endParaRPr lang="en-US" dirty="0" smtClean="0"/>
          </a:p>
          <a:p>
            <a:pPr lvl="1"/>
            <a:r>
              <a:rPr lang="en-US" dirty="0">
                <a:hlinkClick r:id="rId4"/>
              </a:rPr>
              <a:t>http://stevekrenzel.com/finding-friends-with-</a:t>
            </a:r>
            <a:r>
              <a:rPr lang="en-US" dirty="0" smtClean="0">
                <a:hlinkClick r:id="rId4"/>
              </a:rPr>
              <a:t>mapreduce</a:t>
            </a:r>
            <a:endParaRPr lang="en-US" dirty="0" smtClean="0"/>
          </a:p>
          <a:p>
            <a:pPr lvl="1"/>
            <a:r>
              <a:rPr lang="en-US" dirty="0">
                <a:hlinkClick r:id="rId5"/>
              </a:rPr>
              <a:t>http://hadoop.apache.org/docs/stable/</a:t>
            </a:r>
            <a:r>
              <a:rPr lang="en-US" dirty="0" smtClean="0">
                <a:hlinkClick r:id="rId5"/>
              </a:rPr>
              <a:t>mapred_tutorial.html</a:t>
            </a:r>
            <a:endParaRPr lang="en-US" dirty="0" smtClean="0"/>
          </a:p>
          <a:p>
            <a:pPr lvl="1"/>
            <a:r>
              <a:rPr lang="en-US" dirty="0">
                <a:hlinkClick r:id="rId6"/>
              </a:rPr>
              <a:t>http://hadoop.apache.org/docs/stable/</a:t>
            </a:r>
            <a:r>
              <a:rPr lang="en-US" dirty="0" smtClean="0">
                <a:hlinkClick r:id="rId6"/>
              </a:rPr>
              <a:t>single_node_setup.html</a:t>
            </a:r>
            <a:endParaRPr lang="en-US" dirty="0" smtClean="0"/>
          </a:p>
          <a:p>
            <a:pPr lvl="1"/>
            <a:r>
              <a:rPr lang="en-US" dirty="0">
                <a:hlinkClick r:id="rId7"/>
              </a:rPr>
              <a:t>http://hadoop.apache.org/</a:t>
            </a:r>
            <a:r>
              <a:rPr lang="en-US" dirty="0" smtClean="0">
                <a:hlinkClick r:id="rId7"/>
              </a:rPr>
              <a:t>releases.html</a:t>
            </a:r>
            <a:endParaRPr lang="en-US" dirty="0" smtClean="0"/>
          </a:p>
          <a:p>
            <a:pPr lvl="1"/>
            <a:r>
              <a:rPr lang="en-US" dirty="0">
                <a:hlinkClick r:id="rId8"/>
              </a:rPr>
              <a:t>https://github.com/derekchiang/Elixir-</a:t>
            </a:r>
            <a:r>
              <a:rPr lang="en-US" dirty="0" smtClean="0">
                <a:hlinkClick r:id="rId8"/>
              </a:rPr>
              <a:t>MapReduce</a:t>
            </a:r>
            <a:endParaRPr lang="en-US" dirty="0" smtClean="0"/>
          </a:p>
          <a:p>
            <a:pPr lvl="1"/>
            <a:r>
              <a:rPr lang="en-US" dirty="0">
                <a:hlinkClick r:id="rId9"/>
              </a:rPr>
              <a:t>http://xiaochongzhang.me/blog/?p=</a:t>
            </a:r>
            <a:r>
              <a:rPr lang="en-US" dirty="0" smtClean="0">
                <a:hlinkClick r:id="rId9"/>
              </a:rPr>
              <a:t>338</a:t>
            </a:r>
            <a:endParaRPr lang="en-US" dirty="0" smtClean="0"/>
          </a:p>
          <a:p>
            <a:pPr lvl="1"/>
            <a:r>
              <a:rPr lang="en-US" dirty="0">
                <a:hlinkClick r:id="rId10"/>
              </a:rPr>
              <a:t>http://www.cs.berkeley.edu/~ballard/cs267.sp11/hw0/results/htmls/</a:t>
            </a:r>
            <a:r>
              <a:rPr lang="en-US" dirty="0" smtClean="0">
                <a:hlinkClick r:id="rId10"/>
              </a:rPr>
              <a:t>Muzaffar.html</a:t>
            </a:r>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37</a:t>
            </a:fld>
            <a:endParaRPr lang="en-US"/>
          </a:p>
        </p:txBody>
      </p:sp>
    </p:spTree>
    <p:extLst>
      <p:ext uri="{BB962C8B-B14F-4D97-AF65-F5344CB8AC3E}">
        <p14:creationId xmlns:p14="http://schemas.microsoft.com/office/powerpoint/2010/main" val="3123069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Image References</a:t>
            </a:r>
            <a:endParaRPr lang="en-US" dirty="0"/>
          </a:p>
        </p:txBody>
      </p:sp>
      <p:sp>
        <p:nvSpPr>
          <p:cNvPr id="3" name="Content Placeholder 2"/>
          <p:cNvSpPr>
            <a:spLocks noGrp="1"/>
          </p:cNvSpPr>
          <p:nvPr>
            <p:ph idx="1"/>
          </p:nvPr>
        </p:nvSpPr>
        <p:spPr/>
        <p:txBody>
          <a:bodyPr>
            <a:normAutofit lnSpcReduction="10000"/>
          </a:bodyPr>
          <a:lstStyle/>
          <a:p>
            <a:r>
              <a:rPr lang="en-US" dirty="0">
                <a:hlinkClick r:id="rId2"/>
              </a:rPr>
              <a:t>http://www.clker.com</a:t>
            </a:r>
            <a:r>
              <a:rPr lang="en-US" dirty="0" smtClean="0">
                <a:hlinkClick r:id="rId2"/>
              </a:rPr>
              <a:t>/</a:t>
            </a:r>
            <a:endParaRPr lang="en-US" dirty="0" smtClean="0"/>
          </a:p>
          <a:p>
            <a:r>
              <a:rPr lang="en-US" dirty="0">
                <a:hlinkClick r:id="rId3"/>
              </a:rPr>
              <a:t>http://www.cablefax.com/tech/deployment/casestudies/21910.</a:t>
            </a:r>
            <a:r>
              <a:rPr lang="en-US" dirty="0" smtClean="0">
                <a:hlinkClick r:id="rId3"/>
              </a:rPr>
              <a:t>html</a:t>
            </a:r>
            <a:endParaRPr lang="en-US" dirty="0" smtClean="0"/>
          </a:p>
          <a:p>
            <a:r>
              <a:rPr lang="en-US" dirty="0">
                <a:hlinkClick r:id="rId4"/>
              </a:rPr>
              <a:t>http://techli.com/collabnet-UC4-</a:t>
            </a:r>
            <a:r>
              <a:rPr lang="en-US" dirty="0" smtClean="0">
                <a:hlinkClick r:id="rId4"/>
              </a:rPr>
              <a:t>software</a:t>
            </a:r>
            <a:endParaRPr lang="en-US" dirty="0" smtClean="0"/>
          </a:p>
          <a:p>
            <a:r>
              <a:rPr lang="en-US" dirty="0">
                <a:hlinkClick r:id="rId5"/>
              </a:rPr>
              <a:t>http://i.s-microsoft.com/global/ImageStore/PublishingImages/logos/hp/logo-lg-</a:t>
            </a:r>
            <a:r>
              <a:rPr lang="en-US" dirty="0" smtClean="0">
                <a:hlinkClick r:id="rId5"/>
              </a:rPr>
              <a:t>2x.png</a:t>
            </a:r>
            <a:endParaRPr lang="en-US" dirty="0"/>
          </a:p>
          <a:p>
            <a:r>
              <a:rPr lang="en-US" dirty="0">
                <a:hlinkClick r:id="rId6"/>
              </a:rPr>
              <a:t>http://www.apple.com/</a:t>
            </a:r>
            <a:r>
              <a:rPr lang="en-US" dirty="0" smtClean="0">
                <a:hlinkClick r:id="rId6"/>
              </a:rPr>
              <a:t>favicon.ico</a:t>
            </a:r>
            <a:endParaRPr lang="en-US" dirty="0" smtClean="0"/>
          </a:p>
          <a:p>
            <a:r>
              <a:rPr lang="en-US" dirty="0">
                <a:hlinkClick r:id="rId7"/>
              </a:rPr>
              <a:t>https://developers.google.com/appengine/docs/python/images/</a:t>
            </a:r>
            <a:r>
              <a:rPr lang="en-US" dirty="0" smtClean="0">
                <a:hlinkClick r:id="rId7"/>
              </a:rPr>
              <a:t>mapreduce_mapshuffle.png</a:t>
            </a:r>
            <a:endParaRPr lang="en-US" dirty="0" smtClean="0"/>
          </a:p>
          <a:p>
            <a:r>
              <a:rPr lang="en-US" dirty="0">
                <a:hlinkClick r:id="rId8"/>
              </a:rPr>
              <a:t>http://www.cs.berkeley.edu/~ballard/cs267.sp11/hw0/results/htmls/images/</a:t>
            </a:r>
            <a:r>
              <a:rPr lang="en-US" dirty="0" smtClean="0">
                <a:hlinkClick r:id="rId8"/>
              </a:rPr>
              <a:t>mapreduce.png</a:t>
            </a:r>
            <a:endParaRPr lang="en-US" dirty="0" smtClean="0"/>
          </a:p>
          <a:p>
            <a:r>
              <a:rPr lang="en-US" dirty="0">
                <a:hlinkClick r:id="rId9"/>
              </a:rPr>
              <a:t>http://blog.jteam.nl/wp-content/uploads/2009/08/MapReduceWordCountOverview1-300x139.</a:t>
            </a:r>
            <a:r>
              <a:rPr lang="en-US" dirty="0" smtClean="0">
                <a:hlinkClick r:id="rId9"/>
              </a:rPr>
              <a:t>png</a:t>
            </a:r>
            <a:endParaRPr lang="en-US" dirty="0" smtClean="0"/>
          </a:p>
          <a:p>
            <a:endParaRPr lang="en-US" dirty="0" smtClean="0"/>
          </a:p>
          <a:p>
            <a:endParaRPr lang="en-US" dirty="0" smtClean="0"/>
          </a:p>
          <a:p>
            <a:endParaRPr lang="en-US" dirty="0" smtClean="0"/>
          </a:p>
          <a:p>
            <a:endParaRPr lang="en-US" dirty="0"/>
          </a:p>
          <a:p>
            <a:endParaRPr lang="en-US" dirty="0" smtClean="0"/>
          </a:p>
          <a:p>
            <a:endParaRPr lang="en-US" dirty="0"/>
          </a:p>
          <a:p>
            <a:endParaRPr lang="en-US" dirty="0"/>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38</a:t>
            </a:fld>
            <a:endParaRPr lang="en-US"/>
          </a:p>
        </p:txBody>
      </p:sp>
    </p:spTree>
    <p:extLst>
      <p:ext uri="{BB962C8B-B14F-4D97-AF65-F5344CB8AC3E}">
        <p14:creationId xmlns:p14="http://schemas.microsoft.com/office/powerpoint/2010/main" val="2685401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Related Work</a:t>
            </a:r>
            <a:endParaRPr lang="en-US" dirty="0"/>
          </a:p>
        </p:txBody>
      </p:sp>
      <p:sp>
        <p:nvSpPr>
          <p:cNvPr id="3" name="Content Placeholder 2"/>
          <p:cNvSpPr>
            <a:spLocks noGrp="1"/>
          </p:cNvSpPr>
          <p:nvPr>
            <p:ph idx="1"/>
          </p:nvPr>
        </p:nvSpPr>
        <p:spPr/>
        <p:txBody>
          <a:bodyPr>
            <a:normAutofit/>
          </a:bodyPr>
          <a:lstStyle/>
          <a:p>
            <a:pPr marL="114300" indent="0">
              <a:buNone/>
            </a:pPr>
            <a:r>
              <a:rPr lang="en-US" dirty="0"/>
              <a:t>Roberto Di Cosmo, Stefano </a:t>
            </a:r>
            <a:r>
              <a:rPr lang="en-US" dirty="0" err="1"/>
              <a:t>Zacchiroli</a:t>
            </a:r>
            <a:r>
              <a:rPr lang="en-US" dirty="0"/>
              <a:t>, and </a:t>
            </a:r>
            <a:r>
              <a:rPr lang="en-US" dirty="0" err="1"/>
              <a:t>Gianluigi</a:t>
            </a:r>
            <a:r>
              <a:rPr lang="en-US" dirty="0"/>
              <a:t> </a:t>
            </a:r>
            <a:r>
              <a:rPr lang="en-US" dirty="0" err="1"/>
              <a:t>Zavattaro</a:t>
            </a:r>
            <a:r>
              <a:rPr lang="en-US" dirty="0"/>
              <a:t> discuss a formal component model for managing </a:t>
            </a:r>
            <a:r>
              <a:rPr lang="en-US" dirty="0" err="1"/>
              <a:t>infrastruture</a:t>
            </a:r>
            <a:r>
              <a:rPr lang="en-US" dirty="0"/>
              <a:t> in the cloud. [1] </a:t>
            </a:r>
          </a:p>
          <a:p>
            <a:pPr marL="114300" indent="0">
              <a:buNone/>
            </a:pPr>
            <a:endParaRPr lang="en-US" dirty="0"/>
          </a:p>
          <a:p>
            <a:pPr marL="114300" indent="0">
              <a:buNone/>
            </a:pPr>
            <a:r>
              <a:rPr lang="en-US" dirty="0"/>
              <a:t>J. </a:t>
            </a:r>
            <a:r>
              <a:rPr lang="en-US" dirty="0" err="1"/>
              <a:t>Weinman</a:t>
            </a:r>
            <a:r>
              <a:rPr lang="en-US" dirty="0"/>
              <a:t> quantifies the benefits of cloud computing and defines a mechanism to </a:t>
            </a:r>
            <a:r>
              <a:rPr lang="en-US" dirty="0" err="1"/>
              <a:t>aximatically</a:t>
            </a:r>
            <a:r>
              <a:rPr lang="en-US" dirty="0"/>
              <a:t> define and analyze cloud benefits called </a:t>
            </a:r>
            <a:r>
              <a:rPr lang="en-US" dirty="0" err="1"/>
              <a:t>Cloudonomics</a:t>
            </a:r>
            <a:r>
              <a:rPr lang="en-US" dirty="0"/>
              <a:t> [2].</a:t>
            </a:r>
          </a:p>
          <a:p>
            <a:pPr marL="114300" indent="0">
              <a:buNone/>
            </a:pPr>
            <a:endParaRPr lang="en-US" dirty="0"/>
          </a:p>
          <a:p>
            <a:pPr marL="114300" indent="0">
              <a:buNone/>
            </a:pPr>
            <a:r>
              <a:rPr lang="en-US" dirty="0" err="1"/>
              <a:t>Gunawi</a:t>
            </a:r>
            <a:r>
              <a:rPr lang="en-US" dirty="0"/>
              <a:t> [3] introduced Failure Scenario's as a server (</a:t>
            </a:r>
            <a:r>
              <a:rPr lang="en-US" dirty="0" err="1"/>
              <a:t>FSaaS</a:t>
            </a:r>
            <a:r>
              <a:rPr lang="en-US" dirty="0"/>
              <a:t>), probably most known in "Chaos Monkey" [4] a product open sourced by Netflix.  </a:t>
            </a:r>
            <a:r>
              <a:rPr lang="en-US" dirty="0" err="1"/>
              <a:t>Faraz</a:t>
            </a:r>
            <a:r>
              <a:rPr lang="en-US" dirty="0"/>
              <a:t> </a:t>
            </a:r>
            <a:r>
              <a:rPr lang="en-US" dirty="0" err="1"/>
              <a:t>Faghri</a:t>
            </a:r>
            <a:r>
              <a:rPr lang="en-US" dirty="0"/>
              <a:t> [5] </a:t>
            </a:r>
            <a:r>
              <a:rPr lang="en-US" dirty="0" err="1"/>
              <a:t>developeed</a:t>
            </a:r>
            <a:r>
              <a:rPr lang="en-US" dirty="0"/>
              <a:t> </a:t>
            </a:r>
            <a:r>
              <a:rPr lang="en-US" dirty="0" err="1"/>
              <a:t>FSaaS</a:t>
            </a:r>
            <a:r>
              <a:rPr lang="en-US" dirty="0"/>
              <a:t> for </a:t>
            </a:r>
            <a:r>
              <a:rPr lang="en-US" dirty="0" err="1"/>
              <a:t>Hadoop</a:t>
            </a:r>
            <a:r>
              <a:rPr lang="en-US" dirty="0"/>
              <a:t> Clusters.</a:t>
            </a:r>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39</a:t>
            </a:fld>
            <a:endParaRPr lang="en-US"/>
          </a:p>
        </p:txBody>
      </p:sp>
    </p:spTree>
    <p:extLst>
      <p:ext uri="{BB962C8B-B14F-4D97-AF65-F5344CB8AC3E}">
        <p14:creationId xmlns:p14="http://schemas.microsoft.com/office/powerpoint/2010/main" val="500387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3419" y="1417638"/>
            <a:ext cx="8367684" cy="4995602"/>
          </a:xfrm>
          <a:prstGeom prst="rect">
            <a:avLst/>
          </a:prstGeom>
        </p:spPr>
      </p:pic>
      <p:pic>
        <p:nvPicPr>
          <p:cNvPr id="5" name="Picture 4"/>
          <p:cNvPicPr>
            <a:picLocks noChangeAspect="1"/>
          </p:cNvPicPr>
          <p:nvPr/>
        </p:nvPicPr>
        <p:blipFill>
          <a:blip r:embed="rId4"/>
          <a:stretch>
            <a:fillRect/>
          </a:stretch>
        </p:blipFill>
        <p:spPr>
          <a:xfrm>
            <a:off x="2097384" y="3138980"/>
            <a:ext cx="1364046" cy="1364046"/>
          </a:xfrm>
          <a:prstGeom prst="rect">
            <a:avLst/>
          </a:prstGeom>
        </p:spPr>
      </p:pic>
      <p:pic>
        <p:nvPicPr>
          <p:cNvPr id="6" name="Picture 5"/>
          <p:cNvPicPr>
            <a:picLocks noChangeAspect="1"/>
          </p:cNvPicPr>
          <p:nvPr/>
        </p:nvPicPr>
        <p:blipFill>
          <a:blip r:embed="rId5"/>
          <a:stretch>
            <a:fillRect/>
          </a:stretch>
        </p:blipFill>
        <p:spPr>
          <a:xfrm>
            <a:off x="5225238" y="3138980"/>
            <a:ext cx="1364046" cy="1364046"/>
          </a:xfrm>
          <a:prstGeom prst="rect">
            <a:avLst/>
          </a:prstGeom>
        </p:spPr>
      </p:pic>
      <p:pic>
        <p:nvPicPr>
          <p:cNvPr id="9" name="Picture 8"/>
          <p:cNvPicPr>
            <a:picLocks noChangeAspect="1"/>
          </p:cNvPicPr>
          <p:nvPr/>
        </p:nvPicPr>
        <p:blipFill>
          <a:blip r:embed="rId6"/>
          <a:stretch>
            <a:fillRect/>
          </a:stretch>
        </p:blipFill>
        <p:spPr>
          <a:xfrm>
            <a:off x="3676553" y="3138980"/>
            <a:ext cx="1430818" cy="1364046"/>
          </a:xfrm>
          <a:prstGeom prst="rect">
            <a:avLst/>
          </a:prstGeom>
        </p:spPr>
      </p:pic>
      <p:sp>
        <p:nvSpPr>
          <p:cNvPr id="16" name="TextBox 15"/>
          <p:cNvSpPr txBox="1"/>
          <p:nvPr/>
        </p:nvSpPr>
        <p:spPr>
          <a:xfrm>
            <a:off x="2427930" y="4727366"/>
            <a:ext cx="753551" cy="369332"/>
          </a:xfrm>
          <a:prstGeom prst="rect">
            <a:avLst/>
          </a:prstGeom>
          <a:noFill/>
        </p:spPr>
        <p:txBody>
          <a:bodyPr wrap="square" rtlCol="0">
            <a:spAutoFit/>
          </a:bodyPr>
          <a:lstStyle/>
          <a:p>
            <a:r>
              <a:rPr lang="en-US" dirty="0" err="1" smtClean="0"/>
              <a:t>IaaS</a:t>
            </a:r>
            <a:endParaRPr lang="en-US" dirty="0"/>
          </a:p>
        </p:txBody>
      </p:sp>
      <p:sp>
        <p:nvSpPr>
          <p:cNvPr id="17" name="TextBox 16"/>
          <p:cNvSpPr txBox="1"/>
          <p:nvPr/>
        </p:nvSpPr>
        <p:spPr>
          <a:xfrm>
            <a:off x="3937244" y="4727366"/>
            <a:ext cx="753551" cy="369332"/>
          </a:xfrm>
          <a:prstGeom prst="rect">
            <a:avLst/>
          </a:prstGeom>
          <a:noFill/>
        </p:spPr>
        <p:txBody>
          <a:bodyPr wrap="square" rtlCol="0">
            <a:spAutoFit/>
          </a:bodyPr>
          <a:lstStyle/>
          <a:p>
            <a:r>
              <a:rPr lang="en-US" dirty="0" err="1" smtClean="0"/>
              <a:t>PaaS</a:t>
            </a:r>
            <a:endParaRPr lang="en-US" dirty="0"/>
          </a:p>
        </p:txBody>
      </p:sp>
      <p:sp>
        <p:nvSpPr>
          <p:cNvPr id="18" name="TextBox 17"/>
          <p:cNvSpPr txBox="1"/>
          <p:nvPr/>
        </p:nvSpPr>
        <p:spPr>
          <a:xfrm>
            <a:off x="5502931" y="4727366"/>
            <a:ext cx="753551" cy="369332"/>
          </a:xfrm>
          <a:prstGeom prst="rect">
            <a:avLst/>
          </a:prstGeom>
          <a:noFill/>
        </p:spPr>
        <p:txBody>
          <a:bodyPr wrap="square" rtlCol="0">
            <a:spAutoFit/>
          </a:bodyPr>
          <a:lstStyle/>
          <a:p>
            <a:r>
              <a:rPr lang="en-US" dirty="0" err="1" smtClean="0"/>
              <a:t>Saas</a:t>
            </a:r>
            <a:endParaRPr lang="en-US" dirty="0"/>
          </a:p>
        </p:txBody>
      </p:sp>
      <p:sp>
        <p:nvSpPr>
          <p:cNvPr id="7" name="Title 6"/>
          <p:cNvSpPr>
            <a:spLocks noGrp="1"/>
          </p:cNvSpPr>
          <p:nvPr>
            <p:ph type="title"/>
          </p:nvPr>
        </p:nvSpPr>
        <p:spPr/>
        <p:txBody>
          <a:bodyPr/>
          <a:lstStyle/>
          <a:p>
            <a:r>
              <a:rPr lang="fr-CA" dirty="0" smtClean="0"/>
              <a:t>Publiques /  Privée / Hybride</a:t>
            </a:r>
            <a:endParaRPr lang="fr-CA" dirty="0"/>
          </a:p>
        </p:txBody>
      </p:sp>
      <p:sp>
        <p:nvSpPr>
          <p:cNvPr id="10" name="Date Placeholder 9"/>
          <p:cNvSpPr>
            <a:spLocks noGrp="1"/>
          </p:cNvSpPr>
          <p:nvPr>
            <p:ph type="dt" sz="half" idx="10"/>
          </p:nvPr>
        </p:nvSpPr>
        <p:spPr/>
        <p:txBody>
          <a:bodyPr/>
          <a:lstStyle/>
          <a:p>
            <a:r>
              <a:rPr lang="en-CA" dirty="0" smtClean="0"/>
              <a:t>2013-06-19</a:t>
            </a:r>
            <a:endParaRPr lang="en-US" dirty="0"/>
          </a:p>
        </p:txBody>
      </p:sp>
      <p:sp>
        <p:nvSpPr>
          <p:cNvPr id="11" name="Slide Number Placeholder 10"/>
          <p:cNvSpPr>
            <a:spLocks noGrp="1"/>
          </p:cNvSpPr>
          <p:nvPr>
            <p:ph type="sldNum" sz="quarter" idx="12"/>
          </p:nvPr>
        </p:nvSpPr>
        <p:spPr/>
        <p:txBody>
          <a:bodyPr/>
          <a:lstStyle/>
          <a:p>
            <a:fld id="{6E2D2B3B-882E-40F3-A32F-6DD516915044}" type="slidenum">
              <a:rPr lang="en-US" smtClean="0"/>
              <a:pPr/>
              <a:t>4</a:t>
            </a:fld>
            <a:endParaRPr lang="en-US"/>
          </a:p>
        </p:txBody>
      </p:sp>
      <p:sp>
        <p:nvSpPr>
          <p:cNvPr id="2" name="TextBox 1"/>
          <p:cNvSpPr txBox="1"/>
          <p:nvPr/>
        </p:nvSpPr>
        <p:spPr>
          <a:xfrm>
            <a:off x="208611" y="6413240"/>
            <a:ext cx="6668108" cy="369332"/>
          </a:xfrm>
          <a:prstGeom prst="rect">
            <a:avLst/>
          </a:prstGeom>
          <a:noFill/>
        </p:spPr>
        <p:txBody>
          <a:bodyPr wrap="square" rtlCol="0">
            <a:spAutoFit/>
          </a:bodyPr>
          <a:lstStyle/>
          <a:p>
            <a:r>
              <a:rPr lang="en-US" dirty="0" smtClean="0"/>
              <a:t>Nouvelle conceptions: </a:t>
            </a:r>
            <a:r>
              <a:rPr lang="en-US" dirty="0" err="1" smtClean="0"/>
              <a:t>NaaS</a:t>
            </a:r>
            <a:r>
              <a:rPr lang="en-US" dirty="0" smtClean="0"/>
              <a:t>, </a:t>
            </a:r>
            <a:r>
              <a:rPr lang="en-US" dirty="0" err="1" smtClean="0"/>
              <a:t>HaaS</a:t>
            </a:r>
            <a:r>
              <a:rPr lang="en-US" dirty="0" smtClean="0"/>
              <a:t>, </a:t>
            </a:r>
            <a:r>
              <a:rPr lang="en-US" dirty="0" err="1" smtClean="0"/>
              <a:t>MaaS</a:t>
            </a:r>
            <a:r>
              <a:rPr lang="en-US" dirty="0" smtClean="0"/>
              <a:t>, </a:t>
            </a:r>
            <a:r>
              <a:rPr lang="en-US" dirty="0" err="1" smtClean="0"/>
              <a:t>FSaaS</a:t>
            </a:r>
            <a:endParaRPr lang="en-US" dirty="0"/>
          </a:p>
        </p:txBody>
      </p:sp>
    </p:spTree>
    <p:extLst>
      <p:ext uri="{BB962C8B-B14F-4D97-AF65-F5344CB8AC3E}">
        <p14:creationId xmlns:p14="http://schemas.microsoft.com/office/powerpoint/2010/main" val="189288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Related Work (</a:t>
            </a:r>
            <a:r>
              <a:rPr lang="en-US" dirty="0" err="1" smtClean="0"/>
              <a:t>cont</a:t>
            </a:r>
            <a:r>
              <a:rPr lang="en-US" dirty="0" smtClean="0"/>
              <a:t>)</a:t>
            </a:r>
            <a:endParaRPr lang="en-US" dirty="0"/>
          </a:p>
        </p:txBody>
      </p:sp>
      <p:sp>
        <p:nvSpPr>
          <p:cNvPr id="3" name="Content Placeholder 2"/>
          <p:cNvSpPr>
            <a:spLocks noGrp="1"/>
          </p:cNvSpPr>
          <p:nvPr>
            <p:ph sz="half" idx="1"/>
          </p:nvPr>
        </p:nvSpPr>
        <p:spPr/>
        <p:txBody>
          <a:bodyPr>
            <a:normAutofit fontScale="25000" lnSpcReduction="20000"/>
          </a:bodyPr>
          <a:lstStyle/>
          <a:p>
            <a:pPr marL="114300" indent="0">
              <a:buNone/>
            </a:pPr>
            <a:r>
              <a:rPr lang="en-US" dirty="0"/>
              <a:t>[1] Towards behavior driven operations (</a:t>
            </a:r>
            <a:r>
              <a:rPr lang="en-US" dirty="0" err="1"/>
              <a:t>BDOps</a:t>
            </a:r>
            <a:r>
              <a:rPr lang="en-US" dirty="0"/>
              <a:t>)</a:t>
            </a:r>
          </a:p>
          <a:p>
            <a:pPr marL="114300" indent="0">
              <a:buNone/>
            </a:pPr>
            <a:r>
              <a:rPr lang="en-US" dirty="0" err="1"/>
              <a:t>Gohil</a:t>
            </a:r>
            <a:r>
              <a:rPr lang="en-US" dirty="0"/>
              <a:t>, </a:t>
            </a:r>
            <a:r>
              <a:rPr lang="en-US" dirty="0" err="1"/>
              <a:t>Komal</a:t>
            </a:r>
            <a:r>
              <a:rPr lang="en-US" dirty="0"/>
              <a:t> ; </a:t>
            </a:r>
            <a:r>
              <a:rPr lang="en-US" dirty="0" err="1"/>
              <a:t>Alapati</a:t>
            </a:r>
            <a:r>
              <a:rPr lang="en-US" dirty="0"/>
              <a:t>, </a:t>
            </a:r>
            <a:r>
              <a:rPr lang="en-US" dirty="0" err="1"/>
              <a:t>Nagalakshmi</a:t>
            </a:r>
            <a:r>
              <a:rPr lang="en-US" dirty="0"/>
              <a:t> ; </a:t>
            </a:r>
            <a:r>
              <a:rPr lang="en-US" dirty="0" err="1"/>
              <a:t>Joglekar</a:t>
            </a:r>
            <a:r>
              <a:rPr lang="en-US" dirty="0"/>
              <a:t>, Sunil </a:t>
            </a:r>
          </a:p>
          <a:p>
            <a:pPr marL="114300" indent="0">
              <a:buNone/>
            </a:pPr>
            <a:r>
              <a:rPr lang="en-US" dirty="0"/>
              <a:t>Advances in Recent Technologies in Communication and Computing (</a:t>
            </a:r>
            <a:r>
              <a:rPr lang="en-US" dirty="0" err="1"/>
              <a:t>ARTCom</a:t>
            </a:r>
            <a:r>
              <a:rPr lang="en-US" dirty="0"/>
              <a:t> 2011), 3rd International Conference on </a:t>
            </a:r>
          </a:p>
          <a:p>
            <a:pPr marL="114300" indent="0">
              <a:buNone/>
            </a:pPr>
            <a:r>
              <a:rPr lang="en-US" dirty="0"/>
              <a:t>Digital Object Identifier: 10.1049/ic.2011.0095 </a:t>
            </a:r>
          </a:p>
          <a:p>
            <a:pPr marL="114300" indent="0">
              <a:buNone/>
            </a:pPr>
            <a:r>
              <a:rPr lang="en-US" dirty="0"/>
              <a:t>Publication Year: 2011 , Page(s): 262 - 264</a:t>
            </a:r>
          </a:p>
          <a:p>
            <a:pPr marL="114300" indent="0">
              <a:buNone/>
            </a:pPr>
            <a:endParaRPr lang="en-US" dirty="0"/>
          </a:p>
          <a:p>
            <a:pPr marL="114300" indent="0">
              <a:buNone/>
            </a:pPr>
            <a:r>
              <a:rPr lang="en-US" dirty="0"/>
              <a:t>[2] J. </a:t>
            </a:r>
            <a:r>
              <a:rPr lang="en-US" dirty="0" err="1"/>
              <a:t>Weinman</a:t>
            </a:r>
            <a:r>
              <a:rPr lang="en-US" dirty="0"/>
              <a:t>. </a:t>
            </a:r>
            <a:r>
              <a:rPr lang="en-US" dirty="0" err="1"/>
              <a:t>Cloudonomics</a:t>
            </a:r>
            <a:r>
              <a:rPr lang="en-US" dirty="0"/>
              <a:t>: A rigorous approach to cloud benefit quantification. The Journal of Software</a:t>
            </a:r>
          </a:p>
          <a:p>
            <a:pPr marL="114300" indent="0">
              <a:buNone/>
            </a:pPr>
            <a:r>
              <a:rPr lang="en-US" dirty="0"/>
              <a:t>Technology, 14:10–18, October 2011.</a:t>
            </a:r>
          </a:p>
          <a:p>
            <a:pPr marL="114300" indent="0">
              <a:buNone/>
            </a:pPr>
            <a:endParaRPr lang="en-US" dirty="0"/>
          </a:p>
          <a:p>
            <a:pPr marL="114300" indent="0">
              <a:buNone/>
            </a:pPr>
            <a:r>
              <a:rPr lang="en-US" dirty="0"/>
              <a:t>[3] H. S. </a:t>
            </a:r>
            <a:r>
              <a:rPr lang="en-US" dirty="0" err="1"/>
              <a:t>Gunawi</a:t>
            </a:r>
            <a:r>
              <a:rPr lang="en-US" dirty="0"/>
              <a:t>, T. Do, J. M. </a:t>
            </a:r>
            <a:r>
              <a:rPr lang="en-US" dirty="0" err="1"/>
              <a:t>Hellerstein</a:t>
            </a:r>
            <a:r>
              <a:rPr lang="en-US" dirty="0"/>
              <a:t>, I. </a:t>
            </a:r>
            <a:r>
              <a:rPr lang="en-US" dirty="0" err="1"/>
              <a:t>Stoica</a:t>
            </a:r>
            <a:r>
              <a:rPr lang="en-US" dirty="0"/>
              <a:t>,</a:t>
            </a:r>
          </a:p>
          <a:p>
            <a:pPr marL="114300" indent="0">
              <a:buNone/>
            </a:pPr>
            <a:r>
              <a:rPr lang="en-US" dirty="0"/>
              <a:t>D. </a:t>
            </a:r>
            <a:r>
              <a:rPr lang="en-US" dirty="0" err="1"/>
              <a:t>Borthakur</a:t>
            </a:r>
            <a:r>
              <a:rPr lang="en-US" dirty="0"/>
              <a:t>, and J. Robbins. Failure as a Service (</a:t>
            </a:r>
            <a:r>
              <a:rPr lang="en-US" dirty="0" err="1"/>
              <a:t>FaaS</a:t>
            </a:r>
            <a:r>
              <a:rPr lang="en-US" dirty="0"/>
              <a:t>): A cloud service for large-scale, online failure drills. Technical Report UCB/EECS-2011-87, EECS Department, University of California, Berkeley, Jul 2011.</a:t>
            </a:r>
          </a:p>
          <a:p>
            <a:pPr marL="114300" indent="0">
              <a:buNone/>
            </a:pPr>
            <a:endParaRPr lang="en-US" dirty="0"/>
          </a:p>
          <a:p>
            <a:pPr marL="114300" indent="0">
              <a:buNone/>
            </a:pPr>
            <a:r>
              <a:rPr lang="en-US" dirty="0"/>
              <a:t>[4] </a:t>
            </a:r>
            <a:r>
              <a:rPr lang="en-US" dirty="0" err="1"/>
              <a:t>ChaosMonkey</a:t>
            </a:r>
            <a:r>
              <a:rPr lang="en-US" dirty="0"/>
              <a:t>. http://</a:t>
            </a:r>
            <a:r>
              <a:rPr lang="en-US" dirty="0" err="1"/>
              <a:t>techblog.netflix.com</a:t>
            </a:r>
            <a:r>
              <a:rPr lang="en-US" dirty="0"/>
              <a:t>/2010/12/5-lessons- </a:t>
            </a:r>
            <a:r>
              <a:rPr lang="en-US" dirty="0" err="1"/>
              <a:t>weve</a:t>
            </a:r>
            <a:r>
              <a:rPr lang="en-US" dirty="0"/>
              <a:t>-learned-using-</a:t>
            </a:r>
            <a:r>
              <a:rPr lang="en-US" dirty="0" err="1"/>
              <a:t>aws.html</a:t>
            </a:r>
            <a:r>
              <a:rPr lang="en-US" dirty="0"/>
              <a:t>.</a:t>
            </a:r>
          </a:p>
          <a:p>
            <a:pPr marL="114300" indent="0">
              <a:buNone/>
            </a:pPr>
            <a:endParaRPr lang="en-US" dirty="0"/>
          </a:p>
          <a:p>
            <a:pPr marL="114300" indent="0">
              <a:buNone/>
            </a:pPr>
            <a:r>
              <a:rPr lang="en-US" dirty="0"/>
              <a:t>[5] Failure Scenario as a Service (</a:t>
            </a:r>
            <a:r>
              <a:rPr lang="en-US" dirty="0" err="1"/>
              <a:t>FSaaS</a:t>
            </a:r>
            <a:r>
              <a:rPr lang="en-US" dirty="0"/>
              <a:t>) for </a:t>
            </a:r>
            <a:r>
              <a:rPr lang="en-US" dirty="0" err="1"/>
              <a:t>Hadoop</a:t>
            </a:r>
            <a:r>
              <a:rPr lang="en-US" dirty="0"/>
              <a:t> Clusters</a:t>
            </a:r>
          </a:p>
          <a:p>
            <a:pPr marL="114300" indent="0">
              <a:buNone/>
            </a:pPr>
            <a:endParaRPr lang="en-US" dirty="0"/>
          </a:p>
          <a:p>
            <a:pPr marL="114300" indent="0">
              <a:buNone/>
            </a:pPr>
            <a:r>
              <a:rPr lang="en-US" dirty="0"/>
              <a:t>[6] X. Zhang, S. </a:t>
            </a:r>
            <a:r>
              <a:rPr lang="en-US" dirty="0" err="1"/>
              <a:t>Dwarkadas</a:t>
            </a:r>
            <a:r>
              <a:rPr lang="en-US" dirty="0"/>
              <a:t>, G. </a:t>
            </a:r>
            <a:r>
              <a:rPr lang="en-US" dirty="0" err="1"/>
              <a:t>Folkmanis</a:t>
            </a:r>
            <a:r>
              <a:rPr lang="en-US" dirty="0"/>
              <a:t>, and K. </a:t>
            </a:r>
            <a:r>
              <a:rPr lang="en-US" dirty="0" err="1"/>
              <a:t>Shen</a:t>
            </a:r>
            <a:r>
              <a:rPr lang="en-US" dirty="0"/>
              <a:t>.</a:t>
            </a:r>
          </a:p>
          <a:p>
            <a:pPr marL="114300" indent="0">
              <a:buNone/>
            </a:pPr>
            <a:r>
              <a:rPr lang="en-US" dirty="0"/>
              <a:t>Processor hardware counter statistics as a first-class system resource. In Proceedings of the 11th USENIX workshop on Hot topics in operating systems, HOTOS’07, pages 14:1–14:6, Berkeley, CA, USA, 2007. USENIX Association.</a:t>
            </a:r>
          </a:p>
          <a:p>
            <a:pPr marL="114300" indent="0">
              <a:buNone/>
            </a:pPr>
            <a:endParaRPr lang="en-US" dirty="0"/>
          </a:p>
          <a:p>
            <a:pPr marL="114300" indent="0">
              <a:buNone/>
            </a:pPr>
            <a:r>
              <a:rPr lang="en-US" dirty="0"/>
              <a:t>[7] M. </a:t>
            </a:r>
            <a:r>
              <a:rPr lang="en-US" dirty="0" err="1"/>
              <a:t>Isard</a:t>
            </a:r>
            <a:r>
              <a:rPr lang="en-US" dirty="0"/>
              <a:t>, V. </a:t>
            </a:r>
            <a:r>
              <a:rPr lang="en-US" dirty="0" err="1"/>
              <a:t>Prabhakaran</a:t>
            </a:r>
            <a:r>
              <a:rPr lang="en-US" dirty="0"/>
              <a:t>, J. </a:t>
            </a:r>
            <a:r>
              <a:rPr lang="en-US" dirty="0" err="1"/>
              <a:t>Currey</a:t>
            </a:r>
            <a:r>
              <a:rPr lang="en-US" dirty="0"/>
              <a:t>, U. </a:t>
            </a:r>
            <a:r>
              <a:rPr lang="en-US" dirty="0" err="1"/>
              <a:t>Wieder</a:t>
            </a:r>
            <a:r>
              <a:rPr lang="en-US" dirty="0"/>
              <a:t>,</a:t>
            </a:r>
          </a:p>
          <a:p>
            <a:pPr marL="114300" indent="0">
              <a:buNone/>
            </a:pPr>
            <a:r>
              <a:rPr lang="en-US" dirty="0"/>
              <a:t>K. </a:t>
            </a:r>
            <a:r>
              <a:rPr lang="en-US" dirty="0" err="1"/>
              <a:t>Talwar</a:t>
            </a:r>
            <a:r>
              <a:rPr lang="en-US" dirty="0"/>
              <a:t>, and A. Goldberg. Quincy: fair scheduling for distributed computing clusters. In Proceedings of the ACM SIGOPS 22nd symposium on Operating systems principles, SOSP ’09, pages 261–276, New York, NY, USA, 2009. ACM</a:t>
            </a:r>
            <a:r>
              <a:rPr lang="en-US" dirty="0" smtClean="0"/>
              <a:t>.</a:t>
            </a:r>
          </a:p>
          <a:p>
            <a:pPr marL="114300" indent="0">
              <a:buNone/>
            </a:pPr>
            <a:endParaRPr lang="en-US" dirty="0"/>
          </a:p>
          <a:p>
            <a:pPr marL="114300" indent="0">
              <a:buNone/>
            </a:pPr>
            <a:r>
              <a:rPr lang="en-US" dirty="0"/>
              <a:t>[8] </a:t>
            </a:r>
            <a:r>
              <a:rPr lang="en-US" dirty="0" err="1"/>
              <a:t>Devops</a:t>
            </a:r>
            <a:r>
              <a:rPr lang="en-US" dirty="0"/>
              <a:t>: A software revolution in the making? Cutter IT Journal, 24(8), 2011. Special issue.</a:t>
            </a:r>
          </a:p>
          <a:p>
            <a:pPr marL="114300" indent="0">
              <a:buNone/>
            </a:pPr>
            <a:endParaRPr lang="en-US" dirty="0"/>
          </a:p>
          <a:p>
            <a:pPr marL="114300" indent="0">
              <a:buNone/>
            </a:pPr>
            <a:r>
              <a:rPr lang="en-US" dirty="0"/>
              <a:t>[9] S. McIntosh, B. Adams, Y. Kamei, T. Nguyen, and A. E. Hassan, “An</a:t>
            </a:r>
          </a:p>
          <a:p>
            <a:pPr marL="114300" indent="0">
              <a:buNone/>
            </a:pPr>
            <a:r>
              <a:rPr lang="en-US" dirty="0"/>
              <a:t>empirical study of build maintenance effort,” in Proc. of Intl. Conf. on</a:t>
            </a:r>
          </a:p>
          <a:p>
            <a:pPr marL="114300" indent="0">
              <a:buNone/>
            </a:pPr>
            <a:r>
              <a:rPr lang="en-US" dirty="0"/>
              <a:t>Software Engineering (ICSE), 2011, pp. 141–150.</a:t>
            </a:r>
          </a:p>
          <a:p>
            <a:pPr marL="114300" indent="0">
              <a:buNone/>
            </a:pPr>
            <a:endParaRPr lang="en-US" dirty="0" smtClean="0"/>
          </a:p>
          <a:p>
            <a:pPr marL="114300" indent="0">
              <a:buNone/>
            </a:pPr>
            <a:r>
              <a:rPr lang="en-US" dirty="0"/>
              <a:t>[10] J. A. Whittaker, J. </a:t>
            </a:r>
            <a:r>
              <a:rPr lang="en-US" dirty="0" err="1"/>
              <a:t>Arbon</a:t>
            </a:r>
            <a:r>
              <a:rPr lang="en-US" dirty="0"/>
              <a:t>, and J. </a:t>
            </a:r>
            <a:r>
              <a:rPr lang="en-US" dirty="0" err="1"/>
              <a:t>Carollo</a:t>
            </a:r>
            <a:r>
              <a:rPr lang="en-US" dirty="0"/>
              <a:t>, How Google Tests Software.</a:t>
            </a:r>
          </a:p>
          <a:p>
            <a:pPr marL="114300" indent="0">
              <a:buNone/>
            </a:pPr>
            <a:r>
              <a:rPr lang="en-US" dirty="0"/>
              <a:t>Addison-Wesley Professional, April 2012.</a:t>
            </a:r>
          </a:p>
          <a:p>
            <a:pPr marL="114300" indent="0">
              <a:buNone/>
            </a:pPr>
            <a:endParaRPr lang="en-US" dirty="0" smtClean="0"/>
          </a:p>
          <a:p>
            <a:pPr marL="114300" indent="0">
              <a:buNone/>
            </a:pPr>
            <a:r>
              <a:rPr lang="en-US" dirty="0"/>
              <a:t>[11] R. </a:t>
            </a:r>
            <a:r>
              <a:rPr lang="en-US" dirty="0" err="1"/>
              <a:t>DeLine</a:t>
            </a:r>
            <a:r>
              <a:rPr lang="en-US" dirty="0"/>
              <a:t>, “Avoiding packaging mismatch with ﬂexible packaging,” in</a:t>
            </a:r>
          </a:p>
          <a:p>
            <a:pPr marL="114300" indent="0">
              <a:buNone/>
            </a:pPr>
            <a:r>
              <a:rPr lang="en-US" dirty="0"/>
              <a:t>Proc. of Intl. Conf. on Software Engineering (ICSE), 1999, pp. 97–106.</a:t>
            </a:r>
          </a:p>
          <a:p>
            <a:pPr marL="114300" indent="0">
              <a:buNone/>
            </a:pPr>
            <a:endParaRPr lang="en-US" dirty="0"/>
          </a:p>
        </p:txBody>
      </p:sp>
      <p:sp>
        <p:nvSpPr>
          <p:cNvPr id="6" name="Content Placeholder 5"/>
          <p:cNvSpPr>
            <a:spLocks noGrp="1"/>
          </p:cNvSpPr>
          <p:nvPr>
            <p:ph sz="half" idx="2"/>
          </p:nvPr>
        </p:nvSpPr>
        <p:spPr/>
        <p:txBody>
          <a:bodyPr>
            <a:normAutofit fontScale="25000" lnSpcReduction="20000"/>
          </a:bodyPr>
          <a:lstStyle/>
          <a:p>
            <a:pPr marL="114300" indent="0">
              <a:buNone/>
            </a:pPr>
            <a:r>
              <a:rPr lang="en-US" dirty="0" smtClean="0"/>
              <a:t>[</a:t>
            </a:r>
            <a:r>
              <a:rPr lang="en-US" dirty="0"/>
              <a:t>12] A. van der </a:t>
            </a:r>
            <a:r>
              <a:rPr lang="en-US" dirty="0" err="1"/>
              <a:t>Hoek</a:t>
            </a:r>
            <a:r>
              <a:rPr lang="en-US" dirty="0"/>
              <a:t> and A. L. Wolf, “Software release management for</a:t>
            </a:r>
          </a:p>
          <a:p>
            <a:pPr marL="114300" indent="0">
              <a:buNone/>
            </a:pPr>
            <a:r>
              <a:rPr lang="en-US" dirty="0"/>
              <a:t>component-based software,” </a:t>
            </a:r>
            <a:r>
              <a:rPr lang="en-US" dirty="0" err="1"/>
              <a:t>Softw</a:t>
            </a:r>
            <a:r>
              <a:rPr lang="en-US" dirty="0"/>
              <a:t>. </a:t>
            </a:r>
            <a:r>
              <a:rPr lang="en-US" dirty="0" err="1"/>
              <a:t>Pract</a:t>
            </a:r>
            <a:r>
              <a:rPr lang="en-US" dirty="0"/>
              <a:t>. </a:t>
            </a:r>
            <a:r>
              <a:rPr lang="en-US" dirty="0" err="1"/>
              <a:t>Exper</a:t>
            </a:r>
            <a:r>
              <a:rPr lang="en-US" dirty="0"/>
              <a:t>., vol. 33, pp. 77–98,</a:t>
            </a:r>
          </a:p>
          <a:p>
            <a:pPr marL="114300" indent="0">
              <a:buNone/>
            </a:pPr>
            <a:r>
              <a:rPr lang="en-US" dirty="0"/>
              <a:t>January 2003.</a:t>
            </a:r>
          </a:p>
          <a:p>
            <a:pPr marL="114300" indent="0">
              <a:buNone/>
            </a:pPr>
            <a:endParaRPr lang="en-US" dirty="0"/>
          </a:p>
          <a:p>
            <a:pPr marL="114300" indent="0">
              <a:buNone/>
            </a:pPr>
            <a:r>
              <a:rPr lang="en-US" dirty="0"/>
              <a:t>[13] J. Humble and D. Farley, Continuous Delivery, 1st ed. Addison Wesley,</a:t>
            </a:r>
          </a:p>
          <a:p>
            <a:pPr marL="114300" indent="0">
              <a:buNone/>
            </a:pPr>
            <a:r>
              <a:rPr lang="en-US" dirty="0"/>
              <a:t>August 2010.</a:t>
            </a:r>
          </a:p>
          <a:p>
            <a:pPr marL="114300" indent="0">
              <a:buNone/>
            </a:pPr>
            <a:endParaRPr lang="en-US" dirty="0"/>
          </a:p>
          <a:p>
            <a:pPr marL="114300" indent="0">
              <a:buNone/>
            </a:pPr>
            <a:r>
              <a:rPr lang="en-US" dirty="0"/>
              <a:t>[14] T. Fitz, “Continuous deployment at IMVU: Doing the impossible ﬁfty</a:t>
            </a:r>
          </a:p>
          <a:p>
            <a:pPr marL="114300" indent="0">
              <a:buNone/>
            </a:pPr>
            <a:r>
              <a:rPr lang="en-US" dirty="0"/>
              <a:t>times a day,” http://</a:t>
            </a:r>
            <a:r>
              <a:rPr lang="en-US" dirty="0" err="1"/>
              <a:t>goo.gl</a:t>
            </a:r>
            <a:r>
              <a:rPr lang="en-US" dirty="0"/>
              <a:t>/qPT6, February 2009</a:t>
            </a:r>
            <a:r>
              <a:rPr lang="en-US" dirty="0" smtClean="0"/>
              <a:t>.</a:t>
            </a:r>
          </a:p>
          <a:p>
            <a:pPr marL="114300" indent="0">
              <a:buNone/>
            </a:pPr>
            <a:endParaRPr lang="en-US" dirty="0" smtClean="0"/>
          </a:p>
          <a:p>
            <a:pPr marL="114300" indent="0">
              <a:buNone/>
            </a:pPr>
            <a:r>
              <a:rPr lang="en-US" dirty="0"/>
              <a:t>[15] S. </a:t>
            </a:r>
            <a:r>
              <a:rPr lang="en-US" dirty="0" err="1"/>
              <a:t>Shankland</a:t>
            </a:r>
            <a:r>
              <a:rPr lang="en-US" dirty="0"/>
              <a:t>, “Google ethos speeds up Chrome release cycle,”</a:t>
            </a:r>
          </a:p>
          <a:p>
            <a:pPr marL="114300" indent="0">
              <a:buNone/>
            </a:pPr>
            <a:r>
              <a:rPr lang="en-US" dirty="0"/>
              <a:t>http://</a:t>
            </a:r>
            <a:r>
              <a:rPr lang="en-US" dirty="0" err="1"/>
              <a:t>goo.gl</a:t>
            </a:r>
            <a:r>
              <a:rPr lang="en-US" dirty="0"/>
              <a:t>/</a:t>
            </a:r>
            <a:r>
              <a:rPr lang="en-US" dirty="0" err="1"/>
              <a:t>vNvlr</a:t>
            </a:r>
            <a:r>
              <a:rPr lang="en-US" dirty="0"/>
              <a:t>, July 2010.</a:t>
            </a:r>
          </a:p>
          <a:p>
            <a:pPr marL="114300" indent="0">
              <a:buNone/>
            </a:pPr>
            <a:endParaRPr lang="en-US" dirty="0"/>
          </a:p>
          <a:p>
            <a:pPr marL="114300" indent="0">
              <a:buNone/>
            </a:pPr>
            <a:r>
              <a:rPr lang="en-US" dirty="0"/>
              <a:t>[16] F. </a:t>
            </a:r>
            <a:r>
              <a:rPr lang="en-US" dirty="0" err="1"/>
              <a:t>Khomh</a:t>
            </a:r>
            <a:r>
              <a:rPr lang="en-US" dirty="0"/>
              <a:t>, T. </a:t>
            </a:r>
            <a:r>
              <a:rPr lang="en-US" dirty="0" err="1"/>
              <a:t>Dhaliwal</a:t>
            </a:r>
            <a:r>
              <a:rPr lang="en-US" dirty="0"/>
              <a:t>, Y. </a:t>
            </a:r>
            <a:r>
              <a:rPr lang="en-US" dirty="0" err="1"/>
              <a:t>Zou</a:t>
            </a:r>
            <a:r>
              <a:rPr lang="en-US" dirty="0"/>
              <a:t>, and B. Adams, “Do faster releases</a:t>
            </a:r>
          </a:p>
          <a:p>
            <a:pPr marL="114300" indent="0">
              <a:buNone/>
            </a:pPr>
            <a:r>
              <a:rPr lang="en-US" dirty="0"/>
              <a:t>improve software quality? an empirical case study of </a:t>
            </a:r>
            <a:r>
              <a:rPr lang="en-US" dirty="0" err="1"/>
              <a:t>mozilla</a:t>
            </a:r>
            <a:r>
              <a:rPr lang="en-US" dirty="0"/>
              <a:t> </a:t>
            </a:r>
            <a:r>
              <a:rPr lang="en-US" dirty="0" err="1"/>
              <a:t>ﬁrefox</a:t>
            </a:r>
            <a:r>
              <a:rPr lang="en-US" dirty="0"/>
              <a:t>,”</a:t>
            </a:r>
          </a:p>
          <a:p>
            <a:pPr marL="114300" indent="0">
              <a:buNone/>
            </a:pPr>
            <a:r>
              <a:rPr lang="en-US" dirty="0"/>
              <a:t>in Proc. of the Working Conf. on Mining Software Repositories (MSR),</a:t>
            </a:r>
          </a:p>
          <a:p>
            <a:pPr marL="114300" indent="0">
              <a:buNone/>
            </a:pPr>
            <a:r>
              <a:rPr lang="en-US" dirty="0"/>
              <a:t>2012.</a:t>
            </a:r>
          </a:p>
          <a:p>
            <a:pPr marL="114300" indent="0">
              <a:buNone/>
            </a:pPr>
            <a:endParaRPr lang="en-US" dirty="0"/>
          </a:p>
          <a:p>
            <a:pPr marL="114300" indent="0">
              <a:buNone/>
            </a:pPr>
            <a:r>
              <a:rPr lang="en-US" dirty="0"/>
              <a:t>[17] M. </a:t>
            </a:r>
            <a:r>
              <a:rPr lang="en-US" dirty="0" err="1"/>
              <a:t>Armbrust</a:t>
            </a:r>
            <a:r>
              <a:rPr lang="en-US" dirty="0"/>
              <a:t> et al. Above the clouds: A </a:t>
            </a:r>
            <a:r>
              <a:rPr lang="en-US" dirty="0" err="1"/>
              <a:t>berkeley</a:t>
            </a:r>
            <a:r>
              <a:rPr lang="en-US" dirty="0"/>
              <a:t> view</a:t>
            </a:r>
          </a:p>
          <a:p>
            <a:pPr marL="114300" indent="0">
              <a:buNone/>
            </a:pPr>
            <a:r>
              <a:rPr lang="en-US" dirty="0"/>
              <a:t>of cloud computing. In Tech. Rep.</a:t>
            </a:r>
          </a:p>
          <a:p>
            <a:pPr marL="114300" indent="0">
              <a:buNone/>
            </a:pPr>
            <a:r>
              <a:rPr lang="en-US" dirty="0"/>
              <a:t>UCB/EECS-2009-28, EECS Department, University of</a:t>
            </a:r>
          </a:p>
          <a:p>
            <a:pPr marL="114300" indent="0">
              <a:buNone/>
            </a:pPr>
            <a:r>
              <a:rPr lang="en-US" dirty="0"/>
              <a:t>California, Berkeley, 2009</a:t>
            </a:r>
            <a:r>
              <a:rPr lang="en-US" dirty="0" smtClean="0"/>
              <a:t>.</a:t>
            </a:r>
          </a:p>
          <a:p>
            <a:pPr marL="114300" indent="0">
              <a:buNone/>
            </a:pPr>
            <a:endParaRPr lang="en-US" dirty="0"/>
          </a:p>
          <a:p>
            <a:pPr marL="114300" indent="0">
              <a:buNone/>
            </a:pPr>
            <a:r>
              <a:rPr lang="en-US" dirty="0"/>
              <a:t>[18] Don't Install Software by Hand</a:t>
            </a:r>
          </a:p>
          <a:p>
            <a:pPr marL="114300" indent="0">
              <a:buNone/>
            </a:pPr>
            <a:r>
              <a:rPr lang="en-US" dirty="0" err="1"/>
              <a:t>Spinellis</a:t>
            </a:r>
            <a:r>
              <a:rPr lang="en-US" dirty="0"/>
              <a:t>, D. </a:t>
            </a:r>
          </a:p>
          <a:p>
            <a:pPr marL="114300" indent="0">
              <a:buNone/>
            </a:pPr>
            <a:r>
              <a:rPr lang="en-US" dirty="0"/>
              <a:t>Software, IEEE </a:t>
            </a:r>
          </a:p>
          <a:p>
            <a:pPr marL="114300" indent="0">
              <a:buNone/>
            </a:pPr>
            <a:r>
              <a:rPr lang="en-US" dirty="0"/>
              <a:t>Volume: 29   , Issue: 4 </a:t>
            </a:r>
          </a:p>
          <a:p>
            <a:pPr marL="114300" indent="0">
              <a:buNone/>
            </a:pPr>
            <a:r>
              <a:rPr lang="en-US" dirty="0"/>
              <a:t>Digital Object Identifier: 10.1109/MS.2012.85 </a:t>
            </a:r>
          </a:p>
          <a:p>
            <a:pPr marL="114300" indent="0">
              <a:buNone/>
            </a:pPr>
            <a:r>
              <a:rPr lang="en-US" dirty="0"/>
              <a:t>Publication Year: 2012 , Page(s): 86  - 87</a:t>
            </a:r>
          </a:p>
          <a:p>
            <a:pPr marL="114300" indent="0">
              <a:buNone/>
            </a:pPr>
            <a:endParaRPr lang="en-US" dirty="0"/>
          </a:p>
          <a:p>
            <a:pPr marL="114300" indent="0">
              <a:buNone/>
            </a:pPr>
            <a:r>
              <a:rPr lang="en-US" dirty="0"/>
              <a:t>[19] Fast Development Platforms and Methods for Cloud Applications</a:t>
            </a:r>
          </a:p>
          <a:p>
            <a:pPr marL="114300" indent="0">
              <a:buNone/>
            </a:pPr>
            <a:r>
              <a:rPr lang="en-US" dirty="0" err="1"/>
              <a:t>Hosono</a:t>
            </a:r>
            <a:r>
              <a:rPr lang="en-US" dirty="0"/>
              <a:t>, S. ; </a:t>
            </a:r>
            <a:r>
              <a:rPr lang="en-US" dirty="0" err="1"/>
              <a:t>Jiafu</a:t>
            </a:r>
            <a:r>
              <a:rPr lang="en-US" dirty="0"/>
              <a:t> He ; </a:t>
            </a:r>
            <a:r>
              <a:rPr lang="en-US" dirty="0" err="1"/>
              <a:t>Xuemei</a:t>
            </a:r>
            <a:r>
              <a:rPr lang="en-US" dirty="0"/>
              <a:t> Liu ; Lin Li ; He Huang ; Yoshino, S. </a:t>
            </a:r>
          </a:p>
          <a:p>
            <a:pPr marL="114300" indent="0">
              <a:buNone/>
            </a:pPr>
            <a:r>
              <a:rPr lang="en-US" dirty="0"/>
              <a:t>Services Computing Conference (APSCC), 2011 IEEE Asia-Pacific</a:t>
            </a:r>
          </a:p>
          <a:p>
            <a:pPr marL="114300" indent="0">
              <a:buNone/>
            </a:pPr>
            <a:r>
              <a:rPr lang="en-US" dirty="0"/>
              <a:t>Digital Object Identifier: 10.1109/APSCC.2011.75 </a:t>
            </a:r>
          </a:p>
          <a:p>
            <a:pPr marL="114300" indent="0">
              <a:buNone/>
            </a:pPr>
            <a:r>
              <a:rPr lang="en-US" dirty="0"/>
              <a:t>Publication Year: 2011 , Page(s): 94  - 101 </a:t>
            </a:r>
          </a:p>
          <a:p>
            <a:pPr marL="114300" indent="0">
              <a:buNone/>
            </a:pPr>
            <a:endParaRPr lang="en-US" dirty="0"/>
          </a:p>
          <a:p>
            <a:pPr marL="114300" indent="0">
              <a:buNone/>
            </a:pPr>
            <a:endParaRPr lang="en-US" dirty="0"/>
          </a:p>
          <a:p>
            <a:pPr marL="114300" indent="0">
              <a:buNone/>
            </a:pPr>
            <a:r>
              <a:rPr lang="en-US" dirty="0"/>
              <a:t>[20] Building </a:t>
            </a:r>
            <a:r>
              <a:rPr lang="en-US" dirty="0" err="1"/>
              <a:t>IaaS</a:t>
            </a:r>
            <a:r>
              <a:rPr lang="en-US" dirty="0"/>
              <a:t> Clouds and the art of virtual machine management</a:t>
            </a:r>
          </a:p>
          <a:p>
            <a:pPr marL="114300" indent="0">
              <a:buNone/>
            </a:pPr>
            <a:r>
              <a:rPr lang="en-US" dirty="0"/>
              <a:t>Montero, R.S. </a:t>
            </a:r>
          </a:p>
          <a:p>
            <a:pPr marL="114300" indent="0">
              <a:buNone/>
            </a:pPr>
            <a:r>
              <a:rPr lang="en-US" dirty="0"/>
              <a:t>High Performance Computing and Simulation (HPCS), 2012 International Conference on </a:t>
            </a:r>
          </a:p>
          <a:p>
            <a:pPr marL="114300" indent="0">
              <a:buNone/>
            </a:pPr>
            <a:r>
              <a:rPr lang="en-US" dirty="0"/>
              <a:t>Digital Object Identifier: 10.1109/HPCSim.2012.6266975 </a:t>
            </a:r>
          </a:p>
          <a:p>
            <a:pPr marL="114300" indent="0">
              <a:buNone/>
            </a:pPr>
            <a:r>
              <a:rPr lang="en-US" dirty="0"/>
              <a:t>Publication Year: 2012 , Page(s): 573</a:t>
            </a:r>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40</a:t>
            </a:fld>
            <a:endParaRPr lang="en-US"/>
          </a:p>
        </p:txBody>
      </p:sp>
    </p:spTree>
    <p:extLst>
      <p:ext uri="{BB962C8B-B14F-4D97-AF65-F5344CB8AC3E}">
        <p14:creationId xmlns:p14="http://schemas.microsoft.com/office/powerpoint/2010/main" val="1829011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722313" y="2219325"/>
            <a:ext cx="6135687" cy="1633538"/>
          </a:xfrm>
        </p:spPr>
        <p:txBody>
          <a:bodyPr>
            <a:noAutofit/>
          </a:bodyPr>
          <a:lstStyle/>
          <a:p>
            <a:r>
              <a:rPr lang="en-US" sz="6000" dirty="0" smtClean="0"/>
              <a:t>More Chef Details</a:t>
            </a:r>
          </a:p>
        </p:txBody>
      </p:sp>
      <p:sp>
        <p:nvSpPr>
          <p:cNvPr id="6" name="Date Placeholder 5"/>
          <p:cNvSpPr>
            <a:spLocks noGrp="1"/>
          </p:cNvSpPr>
          <p:nvPr>
            <p:ph type="dt" sz="half" idx="10"/>
          </p:nvPr>
        </p:nvSpPr>
        <p:spPr/>
        <p:txBody>
          <a:bodyPr/>
          <a:lstStyle/>
          <a:p>
            <a:r>
              <a:rPr lang="en-CA" smtClean="0"/>
              <a:t>2013-06-19</a:t>
            </a:r>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41</a:t>
            </a:fld>
            <a:endParaRPr lang="en-US"/>
          </a:p>
        </p:txBody>
      </p:sp>
    </p:spTree>
    <p:extLst>
      <p:ext uri="{BB962C8B-B14F-4D97-AF65-F5344CB8AC3E}">
        <p14:creationId xmlns:p14="http://schemas.microsoft.com/office/powerpoint/2010/main" val="148886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Les bases </a:t>
            </a:r>
            <a:r>
              <a:rPr lang="en-US" dirty="0" smtClean="0"/>
              <a:t>Chef</a:t>
            </a:r>
            <a:endParaRPr lang="en-US" dirty="0"/>
          </a:p>
        </p:txBody>
      </p:sp>
      <p:sp>
        <p:nvSpPr>
          <p:cNvPr id="3" name="Content Placeholder 2"/>
          <p:cNvSpPr>
            <a:spLocks noGrp="1"/>
          </p:cNvSpPr>
          <p:nvPr>
            <p:ph sz="half" idx="1"/>
          </p:nvPr>
        </p:nvSpPr>
        <p:spPr/>
        <p:txBody>
          <a:bodyPr>
            <a:normAutofit/>
          </a:bodyPr>
          <a:lstStyle/>
          <a:p>
            <a:pPr marL="114300" indent="0">
              <a:buNone/>
            </a:pPr>
            <a:r>
              <a:rPr lang="en-US" dirty="0" smtClean="0"/>
              <a:t>On </a:t>
            </a:r>
            <a:r>
              <a:rPr lang="en-US" dirty="0" err="1" smtClean="0"/>
              <a:t>peut</a:t>
            </a:r>
            <a:r>
              <a:rPr lang="en-US" dirty="0" smtClean="0"/>
              <a:t>…</a:t>
            </a:r>
          </a:p>
          <a:p>
            <a:r>
              <a:rPr lang="en-US" dirty="0" smtClean="0"/>
              <a:t>Installer </a:t>
            </a:r>
            <a:r>
              <a:rPr lang="en-US" dirty="0"/>
              <a:t>des </a:t>
            </a:r>
            <a:r>
              <a:rPr lang="en-US" dirty="0" err="1"/>
              <a:t>systèmes</a:t>
            </a:r>
            <a:r>
              <a:rPr lang="en-US" dirty="0"/>
              <a:t> </a:t>
            </a:r>
            <a:r>
              <a:rPr lang="en-US" dirty="0" err="1"/>
              <a:t>d'exploitation</a:t>
            </a:r>
            <a:endParaRPr lang="en-US" dirty="0"/>
          </a:p>
          <a:p>
            <a:r>
              <a:rPr lang="en-US" dirty="0" err="1"/>
              <a:t>Installez</a:t>
            </a:r>
            <a:r>
              <a:rPr lang="en-US" dirty="0"/>
              <a:t> </a:t>
            </a:r>
            <a:r>
              <a:rPr lang="en-US" dirty="0" smtClean="0"/>
              <a:t>les </a:t>
            </a:r>
            <a:r>
              <a:rPr lang="en-US" dirty="0" err="1" smtClean="0"/>
              <a:t>logiciels</a:t>
            </a:r>
            <a:endParaRPr lang="en-US" dirty="0"/>
          </a:p>
          <a:p>
            <a:r>
              <a:rPr lang="en-US" dirty="0" err="1" smtClean="0"/>
              <a:t>Démarrer</a:t>
            </a:r>
            <a:r>
              <a:rPr lang="en-US" dirty="0" smtClean="0"/>
              <a:t> </a:t>
            </a:r>
            <a:r>
              <a:rPr lang="en-US" dirty="0"/>
              <a:t>/ </a:t>
            </a:r>
            <a:r>
              <a:rPr lang="en-US" dirty="0" err="1"/>
              <a:t>Arrêter</a:t>
            </a:r>
            <a:r>
              <a:rPr lang="en-US" dirty="0"/>
              <a:t> les </a:t>
            </a:r>
            <a:r>
              <a:rPr lang="en-US" dirty="0" smtClean="0"/>
              <a:t>services</a:t>
            </a:r>
          </a:p>
          <a:p>
            <a:r>
              <a:rPr lang="en-US" dirty="0" err="1" smtClean="0"/>
              <a:t>Configurer</a:t>
            </a:r>
            <a:r>
              <a:rPr lang="en-US" dirty="0"/>
              <a:t> </a:t>
            </a:r>
            <a:r>
              <a:rPr lang="en-US" dirty="0" err="1" smtClean="0"/>
              <a:t>plusieurs</a:t>
            </a:r>
            <a:r>
              <a:rPr lang="en-US" dirty="0" smtClean="0"/>
              <a:t> </a:t>
            </a:r>
            <a:r>
              <a:rPr lang="en-US" dirty="0" err="1" smtClean="0"/>
              <a:t>fois</a:t>
            </a:r>
            <a:r>
              <a:rPr lang="en-US" dirty="0" smtClean="0"/>
              <a:t> (</a:t>
            </a:r>
            <a:r>
              <a:rPr lang="en-US" dirty="0" err="1" smtClean="0"/>
              <a:t>idempotentes</a:t>
            </a:r>
            <a:r>
              <a:rPr lang="en-US" dirty="0" smtClean="0"/>
              <a:t>)</a:t>
            </a:r>
          </a:p>
          <a:p>
            <a:endParaRPr lang="en-US" dirty="0" smtClean="0"/>
          </a:p>
        </p:txBody>
      </p:sp>
      <p:sp>
        <p:nvSpPr>
          <p:cNvPr id="6" name="Content Placeholder 5"/>
          <p:cNvSpPr>
            <a:spLocks noGrp="1"/>
          </p:cNvSpPr>
          <p:nvPr>
            <p:ph sz="half" idx="2"/>
          </p:nvPr>
        </p:nvSpPr>
        <p:spPr/>
        <p:txBody>
          <a:bodyPr>
            <a:normAutofit/>
          </a:bodyPr>
          <a:lstStyle/>
          <a:p>
            <a:pPr marL="114300" indent="0">
              <a:buNone/>
            </a:pPr>
            <a:r>
              <a:rPr lang="fr-CA" dirty="0" smtClean="0"/>
              <a:t>En utilisant…</a:t>
            </a:r>
            <a:endParaRPr lang="fr-CA" dirty="0"/>
          </a:p>
          <a:p>
            <a:r>
              <a:rPr lang="en-US" dirty="0" err="1"/>
              <a:t>Ohai</a:t>
            </a:r>
            <a:endParaRPr lang="en-US" dirty="0"/>
          </a:p>
          <a:p>
            <a:r>
              <a:rPr lang="en-US" dirty="0"/>
              <a:t>Chef-client</a:t>
            </a:r>
          </a:p>
          <a:p>
            <a:r>
              <a:rPr lang="en-US" dirty="0"/>
              <a:t>Chef-server</a:t>
            </a:r>
          </a:p>
          <a:p>
            <a:r>
              <a:rPr lang="en-US" dirty="0"/>
              <a:t>Chef-solo</a:t>
            </a:r>
          </a:p>
          <a:p>
            <a:r>
              <a:rPr lang="en-US" dirty="0"/>
              <a:t>Knife</a:t>
            </a:r>
          </a:p>
          <a:p>
            <a:r>
              <a:rPr lang="en-US" dirty="0" err="1" smtClean="0"/>
              <a:t>Shef</a:t>
            </a:r>
            <a:endParaRPr lang="en-US" dirty="0" smtClean="0"/>
          </a:p>
          <a:p>
            <a:pPr marL="114300" indent="0">
              <a:buNone/>
            </a:pPr>
            <a:endParaRPr lang="en-US" dirty="0"/>
          </a:p>
          <a:p>
            <a:endParaRPr lang="en-US" dirty="0"/>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42</a:t>
            </a:fld>
            <a:endParaRPr lang="en-US"/>
          </a:p>
        </p:txBody>
      </p:sp>
      <p:pic>
        <p:nvPicPr>
          <p:cNvPr id="7" name="Picture 6"/>
          <p:cNvPicPr>
            <a:picLocks noChangeAspect="1"/>
          </p:cNvPicPr>
          <p:nvPr/>
        </p:nvPicPr>
        <p:blipFill>
          <a:blip r:embed="rId3"/>
          <a:stretch>
            <a:fillRect/>
          </a:stretch>
        </p:blipFill>
        <p:spPr>
          <a:xfrm>
            <a:off x="6148746" y="5018503"/>
            <a:ext cx="1928454" cy="1463299"/>
          </a:xfrm>
          <a:prstGeom prst="rect">
            <a:avLst/>
          </a:prstGeom>
        </p:spPr>
      </p:pic>
      <p:sp>
        <p:nvSpPr>
          <p:cNvPr id="8" name="Rectangle 7"/>
          <p:cNvSpPr/>
          <p:nvPr/>
        </p:nvSpPr>
        <p:spPr>
          <a:xfrm>
            <a:off x="0" y="6481802"/>
            <a:ext cx="8531788" cy="369332"/>
          </a:xfrm>
          <a:prstGeom prst="rect">
            <a:avLst/>
          </a:prstGeom>
        </p:spPr>
        <p:txBody>
          <a:bodyPr wrap="square">
            <a:spAutoFit/>
          </a:bodyPr>
          <a:lstStyle/>
          <a:p>
            <a:pPr algn="ctr"/>
            <a:r>
              <a:rPr lang="en-US" dirty="0"/>
              <a:t>http://</a:t>
            </a:r>
            <a:r>
              <a:rPr lang="en-US" dirty="0" err="1"/>
              <a:t>www.opscode.com</a:t>
            </a:r>
            <a:r>
              <a:rPr lang="en-US" dirty="0"/>
              <a:t>/chef/</a:t>
            </a:r>
          </a:p>
        </p:txBody>
      </p:sp>
    </p:spTree>
    <p:extLst>
      <p:ext uri="{BB962C8B-B14F-4D97-AF65-F5344CB8AC3E}">
        <p14:creationId xmlns:p14="http://schemas.microsoft.com/office/powerpoint/2010/main" val="377985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Knife Can…</a:t>
            </a:r>
            <a:endParaRPr lang="en-US" dirty="0"/>
          </a:p>
        </p:txBody>
      </p:sp>
      <p:sp>
        <p:nvSpPr>
          <p:cNvPr id="3" name="Content Placeholder 2"/>
          <p:cNvSpPr>
            <a:spLocks noGrp="1"/>
          </p:cNvSpPr>
          <p:nvPr>
            <p:ph idx="1"/>
          </p:nvPr>
        </p:nvSpPr>
        <p:spPr/>
        <p:txBody>
          <a:bodyPr/>
          <a:lstStyle/>
          <a:p>
            <a:r>
              <a:rPr lang="en-US" dirty="0" smtClean="0"/>
              <a:t>Create cookbook templates</a:t>
            </a:r>
          </a:p>
          <a:p>
            <a:r>
              <a:rPr lang="en-US" dirty="0" smtClean="0"/>
              <a:t>Download global cookbooks</a:t>
            </a:r>
          </a:p>
          <a:p>
            <a:r>
              <a:rPr lang="en-US" dirty="0" smtClean="0"/>
              <a:t>Upload cookbooks (chef-server only)</a:t>
            </a:r>
          </a:p>
          <a:p>
            <a:r>
              <a:rPr lang="en-US" dirty="0" smtClean="0"/>
              <a:t>Edit nodes, environments, and roles (chef-server only)</a:t>
            </a:r>
            <a:endParaRPr lang="en-US" dirty="0"/>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43</a:t>
            </a:fld>
            <a:endParaRPr lang="en-US"/>
          </a:p>
        </p:txBody>
      </p:sp>
    </p:spTree>
    <p:extLst>
      <p:ext uri="{BB962C8B-B14F-4D97-AF65-F5344CB8AC3E}">
        <p14:creationId xmlns:p14="http://schemas.microsoft.com/office/powerpoint/2010/main" val="3599015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Ohai</a:t>
            </a:r>
            <a:r>
              <a:rPr lang="en-US" dirty="0" smtClean="0"/>
              <a:t> Can…</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545187486"/>
              </p:ext>
            </p:extLst>
          </p:nvPr>
        </p:nvGraphicFramePr>
        <p:xfrm>
          <a:off x="457200" y="1320523"/>
          <a:ext cx="7620000" cy="5161279"/>
        </p:xfrm>
        <a:graphic>
          <a:graphicData uri="http://schemas.openxmlformats.org/drawingml/2006/table">
            <a:tbl>
              <a:tblPr firstRow="1" bandRow="1">
                <a:tableStyleId>{5C22544A-7EE6-4342-B048-85BDC9FD1C3A}</a:tableStyleId>
              </a:tblPr>
              <a:tblGrid>
                <a:gridCol w="2861733"/>
                <a:gridCol w="4758267"/>
              </a:tblGrid>
              <a:tr h="370840">
                <a:tc>
                  <a:txBody>
                    <a:bodyPr/>
                    <a:lstStyle/>
                    <a:p>
                      <a:r>
                        <a:rPr lang="en-US" dirty="0" smtClean="0"/>
                        <a:t>Attribute</a:t>
                      </a:r>
                      <a:endParaRPr lang="en-US" dirty="0"/>
                    </a:p>
                  </a:txBody>
                  <a:tcPr/>
                </a:tc>
                <a:tc>
                  <a:txBody>
                    <a:bodyPr/>
                    <a:lstStyle/>
                    <a:p>
                      <a:r>
                        <a:rPr lang="en-US" dirty="0" smtClean="0"/>
                        <a:t>Description</a:t>
                      </a:r>
                      <a:endParaRPr lang="en-US" dirty="0"/>
                    </a:p>
                  </a:txBody>
                  <a:tcPr/>
                </a:tc>
              </a:tr>
              <a:tr h="370840">
                <a:tc>
                  <a:txBody>
                    <a:bodyPr/>
                    <a:lstStyle/>
                    <a:p>
                      <a:r>
                        <a:rPr lang="en-US" dirty="0" smtClean="0"/>
                        <a:t>node['platform']</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platform on which a node is running.</a:t>
                      </a:r>
                    </a:p>
                  </a:txBody>
                  <a:tcPr/>
                </a:tc>
              </a:tr>
              <a:tr h="370840">
                <a:tc>
                  <a:txBody>
                    <a:bodyPr/>
                    <a:lstStyle/>
                    <a:p>
                      <a:r>
                        <a:rPr lang="en-US" dirty="0" smtClean="0"/>
                        <a:t>node['</a:t>
                      </a:r>
                      <a:r>
                        <a:rPr lang="en-US" dirty="0" err="1" smtClean="0"/>
                        <a:t>platform_version</a:t>
                      </a:r>
                      <a:r>
                        <a:rPr lang="en-US" dirty="0" smtClean="0"/>
                        <a:t>']</a:t>
                      </a:r>
                      <a:endParaRPr lang="en-US" dirty="0"/>
                    </a:p>
                  </a:txBody>
                  <a:tcPr/>
                </a:tc>
                <a:tc>
                  <a:txBody>
                    <a:bodyPr/>
                    <a:lstStyle/>
                    <a:p>
                      <a:r>
                        <a:rPr lang="en-US" dirty="0" smtClean="0"/>
                        <a:t>The version of the platform.</a:t>
                      </a:r>
                      <a:endParaRPr lang="en-US" dirty="0"/>
                    </a:p>
                  </a:txBody>
                  <a:tcPr/>
                </a:tc>
              </a:tr>
              <a:tr h="370840">
                <a:tc>
                  <a:txBody>
                    <a:bodyPr/>
                    <a:lstStyle/>
                    <a:p>
                      <a:r>
                        <a:rPr lang="en-US" dirty="0" smtClean="0"/>
                        <a:t>node['</a:t>
                      </a:r>
                      <a:r>
                        <a:rPr lang="en-US" dirty="0" err="1" smtClean="0"/>
                        <a:t>ipaddress</a:t>
                      </a:r>
                      <a:r>
                        <a:rPr lang="en-US" dirty="0" smtClean="0"/>
                        <a:t>']</a:t>
                      </a:r>
                      <a:endParaRPr lang="en-US" dirty="0"/>
                    </a:p>
                  </a:txBody>
                  <a:tcPr/>
                </a:tc>
                <a:tc>
                  <a:txBody>
                    <a:bodyPr/>
                    <a:lstStyle/>
                    <a:p>
                      <a:r>
                        <a:rPr lang="en-US" dirty="0" smtClean="0"/>
                        <a:t>The IP address for a node. If the node has a default route, this is the IPV4 address for the interface.</a:t>
                      </a:r>
                      <a:endParaRPr lang="en-US" dirty="0"/>
                    </a:p>
                  </a:txBody>
                  <a:tcPr/>
                </a:tc>
              </a:tr>
              <a:tr h="370840">
                <a:tc>
                  <a:txBody>
                    <a:bodyPr/>
                    <a:lstStyle/>
                    <a:p>
                      <a:r>
                        <a:rPr lang="en-US" dirty="0" smtClean="0"/>
                        <a:t>node['</a:t>
                      </a:r>
                      <a:r>
                        <a:rPr lang="en-US" dirty="0" err="1" smtClean="0"/>
                        <a:t>macaddress</a:t>
                      </a:r>
                      <a:r>
                        <a:rPr lang="en-US" dirty="0" smtClean="0"/>
                        <a:t>']</a:t>
                      </a:r>
                      <a:endParaRPr lang="en-US" dirty="0"/>
                    </a:p>
                  </a:txBody>
                  <a:tcPr/>
                </a:tc>
                <a:tc>
                  <a:txBody>
                    <a:bodyPr/>
                    <a:lstStyle/>
                    <a:p>
                      <a:r>
                        <a:rPr lang="en-US" dirty="0" smtClean="0"/>
                        <a:t>The MAC address for a node.</a:t>
                      </a:r>
                      <a:endParaRPr lang="en-US" dirty="0"/>
                    </a:p>
                  </a:txBody>
                  <a:tcPr/>
                </a:tc>
              </a:tr>
              <a:tr h="370840">
                <a:tc>
                  <a:txBody>
                    <a:bodyPr/>
                    <a:lstStyle/>
                    <a:p>
                      <a:r>
                        <a:rPr lang="en-US" dirty="0" smtClean="0"/>
                        <a:t>node['</a:t>
                      </a:r>
                      <a:r>
                        <a:rPr lang="en-US" dirty="0" err="1" smtClean="0"/>
                        <a:t>fqdn</a:t>
                      </a:r>
                      <a:r>
                        <a:rPr lang="en-US" dirty="0" smtClean="0"/>
                        <a:t>']</a:t>
                      </a:r>
                      <a:endParaRPr lang="en-US" dirty="0"/>
                    </a:p>
                  </a:txBody>
                  <a:tcPr/>
                </a:tc>
                <a:tc>
                  <a:txBody>
                    <a:bodyPr/>
                    <a:lstStyle/>
                    <a:p>
                      <a:r>
                        <a:rPr lang="en-US" dirty="0" smtClean="0"/>
                        <a:t>The fully qualified domain name for a node.</a:t>
                      </a:r>
                      <a:endParaRPr lang="en-US" dirty="0"/>
                    </a:p>
                  </a:txBody>
                  <a:tcPr/>
                </a:tc>
              </a:tr>
              <a:tr h="370840">
                <a:tc>
                  <a:txBody>
                    <a:bodyPr/>
                    <a:lstStyle/>
                    <a:p>
                      <a:r>
                        <a:rPr lang="en-US" dirty="0" smtClean="0"/>
                        <a:t>node['hostname']</a:t>
                      </a:r>
                      <a:endParaRPr lang="en-US" dirty="0"/>
                    </a:p>
                  </a:txBody>
                  <a:tcPr/>
                </a:tc>
                <a:tc>
                  <a:txBody>
                    <a:bodyPr/>
                    <a:lstStyle/>
                    <a:p>
                      <a:r>
                        <a:rPr lang="en-US" dirty="0" smtClean="0"/>
                        <a:t>The host name for the node.</a:t>
                      </a:r>
                      <a:endParaRPr lang="en-US" dirty="0"/>
                    </a:p>
                  </a:txBody>
                  <a:tcPr/>
                </a:tc>
              </a:tr>
              <a:tr h="370840">
                <a:tc>
                  <a:txBody>
                    <a:bodyPr/>
                    <a:lstStyle/>
                    <a:p>
                      <a:r>
                        <a:rPr lang="en-US" dirty="0" smtClean="0"/>
                        <a:t>node['domain']</a:t>
                      </a:r>
                      <a:endParaRPr lang="en-US" dirty="0"/>
                    </a:p>
                  </a:txBody>
                  <a:tcPr/>
                </a:tc>
                <a:tc>
                  <a:txBody>
                    <a:bodyPr/>
                    <a:lstStyle/>
                    <a:p>
                      <a:r>
                        <a:rPr lang="en-US" dirty="0" smtClean="0"/>
                        <a:t>The domain for the node.</a:t>
                      </a:r>
                      <a:endParaRPr lang="en-US" dirty="0"/>
                    </a:p>
                  </a:txBody>
                  <a:tcPr/>
                </a:tc>
              </a:tr>
              <a:tr h="370840">
                <a:tc>
                  <a:txBody>
                    <a:bodyPr/>
                    <a:lstStyle/>
                    <a:p>
                      <a:r>
                        <a:rPr lang="en-US" dirty="0" smtClean="0"/>
                        <a:t>node['recipes']</a:t>
                      </a:r>
                      <a:endParaRPr lang="en-US" dirty="0"/>
                    </a:p>
                  </a:txBody>
                  <a:tcPr/>
                </a:tc>
                <a:tc>
                  <a:txBody>
                    <a:bodyPr/>
                    <a:lstStyle/>
                    <a:p>
                      <a:r>
                        <a:rPr lang="en-US" dirty="0" smtClean="0"/>
                        <a:t>A list of recipes associated with a node (and part of that node’s run-list).</a:t>
                      </a:r>
                      <a:endParaRPr lang="en-US" dirty="0"/>
                    </a:p>
                  </a:txBody>
                  <a:tcPr/>
                </a:tc>
              </a:tr>
              <a:tr h="370840">
                <a:tc>
                  <a:txBody>
                    <a:bodyPr/>
                    <a:lstStyle/>
                    <a:p>
                      <a:r>
                        <a:rPr lang="en-US" dirty="0" smtClean="0"/>
                        <a:t>node['roles']</a:t>
                      </a:r>
                      <a:endParaRPr lang="en-US" dirty="0"/>
                    </a:p>
                  </a:txBody>
                  <a:tcPr/>
                </a:tc>
                <a:tc>
                  <a:txBody>
                    <a:bodyPr/>
                    <a:lstStyle/>
                    <a:p>
                      <a:r>
                        <a:rPr lang="en-US" dirty="0" smtClean="0"/>
                        <a:t>A list of roles associated with a node (and part of that node’s run-list).</a:t>
                      </a:r>
                      <a:endParaRPr lang="en-US" dirty="0"/>
                    </a:p>
                  </a:txBody>
                  <a:tcPr/>
                </a:tc>
              </a:tr>
              <a:tr h="370840">
                <a:tc>
                  <a:txBody>
                    <a:bodyPr/>
                    <a:lstStyle/>
                    <a:p>
                      <a:r>
                        <a:rPr lang="en-US" dirty="0" smtClean="0"/>
                        <a:t>node['</a:t>
                      </a:r>
                      <a:r>
                        <a:rPr lang="en-US" dirty="0" err="1" smtClean="0"/>
                        <a:t>ohai_time</a:t>
                      </a:r>
                      <a:r>
                        <a:rPr lang="en-US" dirty="0" smtClean="0"/>
                        <a:t>']</a:t>
                      </a:r>
                      <a:endParaRPr lang="en-US" dirty="0"/>
                    </a:p>
                  </a:txBody>
                  <a:tcPr/>
                </a:tc>
                <a:tc>
                  <a:txBody>
                    <a:bodyPr/>
                    <a:lstStyle/>
                    <a:p>
                      <a:r>
                        <a:rPr lang="en-US" dirty="0" smtClean="0"/>
                        <a:t>The time at which </a:t>
                      </a:r>
                      <a:r>
                        <a:rPr lang="en-US" dirty="0" err="1" smtClean="0"/>
                        <a:t>Ohai</a:t>
                      </a:r>
                      <a:r>
                        <a:rPr lang="en-US" dirty="0" smtClean="0"/>
                        <a:t> was last run.</a:t>
                      </a:r>
                      <a:endParaRPr lang="en-US" dirty="0"/>
                    </a:p>
                  </a:txBody>
                  <a:tcPr/>
                </a:tc>
              </a:tr>
            </a:tbl>
          </a:graphicData>
        </a:graphic>
      </p:graphicFrame>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44</a:t>
            </a:fld>
            <a:endParaRPr lang="en-US"/>
          </a:p>
        </p:txBody>
      </p:sp>
    </p:spTree>
    <p:extLst>
      <p:ext uri="{BB962C8B-B14F-4D97-AF65-F5344CB8AC3E}">
        <p14:creationId xmlns:p14="http://schemas.microsoft.com/office/powerpoint/2010/main" val="3448694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err="1" smtClean="0"/>
              <a:t>ohai</a:t>
            </a:r>
            <a:endParaRPr lang="en-US" dirty="0"/>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45</a:t>
            </a:fld>
            <a:endParaRPr lang="en-US"/>
          </a:p>
        </p:txBody>
      </p:sp>
      <p:pic>
        <p:nvPicPr>
          <p:cNvPr id="8" name="Picture 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75733" y="1317417"/>
            <a:ext cx="7365999" cy="5335097"/>
          </a:xfrm>
          <a:prstGeom prst="rect">
            <a:avLst/>
          </a:prstGeom>
        </p:spPr>
      </p:pic>
    </p:spTree>
    <p:extLst>
      <p:ext uri="{BB962C8B-B14F-4D97-AF65-F5344CB8AC3E}">
        <p14:creationId xmlns:p14="http://schemas.microsoft.com/office/powerpoint/2010/main" val="21942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Chef Resources</a:t>
            </a:r>
            <a:endParaRPr lang="en-US" dirty="0"/>
          </a:p>
        </p:txBody>
      </p:sp>
      <p:sp>
        <p:nvSpPr>
          <p:cNvPr id="3" name="Content Placeholder 2"/>
          <p:cNvSpPr>
            <a:spLocks noGrp="1"/>
          </p:cNvSpPr>
          <p:nvPr>
            <p:ph idx="1"/>
          </p:nvPr>
        </p:nvSpPr>
        <p:spPr/>
        <p:txBody>
          <a:bodyPr/>
          <a:lstStyle/>
          <a:p>
            <a:r>
              <a:rPr lang="en-US" dirty="0" smtClean="0"/>
              <a:t>Package (e.g. yum, apt-get)</a:t>
            </a:r>
          </a:p>
          <a:p>
            <a:r>
              <a:rPr lang="en-US" dirty="0" smtClean="0"/>
              <a:t>File</a:t>
            </a:r>
          </a:p>
          <a:p>
            <a:r>
              <a:rPr lang="en-US" dirty="0" smtClean="0"/>
              <a:t>Directory</a:t>
            </a:r>
          </a:p>
          <a:p>
            <a:r>
              <a:rPr lang="en-US" dirty="0" smtClean="0"/>
              <a:t>Template (using ERB)</a:t>
            </a:r>
          </a:p>
          <a:p>
            <a:r>
              <a:rPr lang="en-US" dirty="0" smtClean="0"/>
              <a:t>Service (e.g. Upstart)</a:t>
            </a:r>
          </a:p>
          <a:p>
            <a:r>
              <a:rPr lang="en-US" dirty="0" smtClean="0"/>
              <a:t>Execute (i.e. tar –</a:t>
            </a:r>
            <a:r>
              <a:rPr lang="en-US" dirty="0" err="1" smtClean="0"/>
              <a:t>zxfv</a:t>
            </a:r>
            <a:r>
              <a:rPr lang="en-US" dirty="0" smtClean="0"/>
              <a:t> …)</a:t>
            </a:r>
          </a:p>
          <a:p>
            <a:r>
              <a:rPr lang="en-US" dirty="0" err="1" smtClean="0"/>
              <a:t>Cron</a:t>
            </a:r>
            <a:endParaRPr lang="en-US" dirty="0" smtClean="0"/>
          </a:p>
          <a:p>
            <a:r>
              <a:rPr lang="en-US" dirty="0" err="1" smtClean="0"/>
              <a:t>Git</a:t>
            </a:r>
            <a:endParaRPr lang="en-US" dirty="0" smtClean="0"/>
          </a:p>
          <a:p>
            <a:r>
              <a:rPr lang="en-US" dirty="0" smtClean="0"/>
              <a:t>Group</a:t>
            </a:r>
          </a:p>
          <a:p>
            <a:r>
              <a:rPr lang="en-US" dirty="0" smtClean="0"/>
              <a:t>Mount</a:t>
            </a:r>
          </a:p>
          <a:p>
            <a:r>
              <a:rPr lang="en-US" dirty="0" smtClean="0"/>
              <a:t>User</a:t>
            </a:r>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46</a:t>
            </a:fld>
            <a:endParaRPr lang="en-US"/>
          </a:p>
        </p:txBody>
      </p:sp>
    </p:spTree>
    <p:extLst>
      <p:ext uri="{BB962C8B-B14F-4D97-AF65-F5344CB8AC3E}">
        <p14:creationId xmlns:p14="http://schemas.microsoft.com/office/powerpoint/2010/main" val="3128424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Chef Roles</a:t>
            </a:r>
            <a:endParaRPr lang="en-US" dirty="0"/>
          </a:p>
        </p:txBody>
      </p:sp>
      <p:sp>
        <p:nvSpPr>
          <p:cNvPr id="3" name="Content Placeholder 2"/>
          <p:cNvSpPr>
            <a:spLocks noGrp="1"/>
          </p:cNvSpPr>
          <p:nvPr>
            <p:ph idx="1"/>
          </p:nvPr>
        </p:nvSpPr>
        <p:spPr/>
        <p:txBody>
          <a:bodyPr/>
          <a:lstStyle/>
          <a:p>
            <a:r>
              <a:rPr lang="en-US" dirty="0" smtClean="0"/>
              <a:t>Load Balancer</a:t>
            </a:r>
          </a:p>
          <a:p>
            <a:r>
              <a:rPr lang="en-US" dirty="0" smtClean="0"/>
              <a:t>Database Master / Slave</a:t>
            </a:r>
          </a:p>
          <a:p>
            <a:r>
              <a:rPr lang="en-US" dirty="0" smtClean="0"/>
              <a:t>File / Media Server</a:t>
            </a:r>
          </a:p>
          <a:p>
            <a:r>
              <a:rPr lang="en-US" dirty="0" smtClean="0"/>
              <a:t>Web Server</a:t>
            </a:r>
          </a:p>
          <a:p>
            <a:r>
              <a:rPr lang="en-US" dirty="0" smtClean="0"/>
              <a:t>Build Server</a:t>
            </a:r>
          </a:p>
          <a:p>
            <a:r>
              <a:rPr lang="en-US" dirty="0" smtClean="0"/>
              <a:t>Application Specific Server</a:t>
            </a:r>
            <a:endParaRPr lang="en-US" dirty="0"/>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47</a:t>
            </a:fld>
            <a:endParaRPr lang="en-US"/>
          </a:p>
        </p:txBody>
      </p:sp>
    </p:spTree>
    <p:extLst>
      <p:ext uri="{BB962C8B-B14F-4D97-AF65-F5344CB8AC3E}">
        <p14:creationId xmlns:p14="http://schemas.microsoft.com/office/powerpoint/2010/main" val="2499849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Chef Environments</a:t>
            </a:r>
            <a:endParaRPr lang="en-US" dirty="0"/>
          </a:p>
        </p:txBody>
      </p:sp>
      <p:sp>
        <p:nvSpPr>
          <p:cNvPr id="3" name="Content Placeholder 2"/>
          <p:cNvSpPr>
            <a:spLocks noGrp="1"/>
          </p:cNvSpPr>
          <p:nvPr>
            <p:ph idx="1"/>
          </p:nvPr>
        </p:nvSpPr>
        <p:spPr/>
        <p:txBody>
          <a:bodyPr/>
          <a:lstStyle/>
          <a:p>
            <a:r>
              <a:rPr lang="en-US" dirty="0" smtClean="0"/>
              <a:t>Development</a:t>
            </a:r>
          </a:p>
          <a:p>
            <a:r>
              <a:rPr lang="en-US" dirty="0" smtClean="0"/>
              <a:t>Staging</a:t>
            </a:r>
          </a:p>
          <a:p>
            <a:r>
              <a:rPr lang="en-US" dirty="0" smtClean="0"/>
              <a:t>User Acceptance</a:t>
            </a:r>
          </a:p>
          <a:p>
            <a:r>
              <a:rPr lang="en-US" dirty="0" smtClean="0"/>
              <a:t>Production</a:t>
            </a:r>
            <a:endParaRPr lang="en-US" dirty="0"/>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48</a:t>
            </a:fld>
            <a:endParaRPr lang="en-US"/>
          </a:p>
        </p:txBody>
      </p:sp>
    </p:spTree>
    <p:extLst>
      <p:ext uri="{BB962C8B-B14F-4D97-AF65-F5344CB8AC3E}">
        <p14:creationId xmlns:p14="http://schemas.microsoft.com/office/powerpoint/2010/main" val="3206281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Chef Examples - execute</a:t>
            </a:r>
            <a:endParaRPr lang="en-US" dirty="0"/>
          </a:p>
        </p:txBody>
      </p:sp>
      <p:sp>
        <p:nvSpPr>
          <p:cNvPr id="3" name="Content Placeholder 2"/>
          <p:cNvSpPr>
            <a:spLocks noGrp="1"/>
          </p:cNvSpPr>
          <p:nvPr>
            <p:ph idx="1"/>
          </p:nvPr>
        </p:nvSpPr>
        <p:spPr/>
        <p:txBody>
          <a:bodyPr>
            <a:normAutofit fontScale="62500" lnSpcReduction="20000"/>
          </a:bodyPr>
          <a:lstStyle/>
          <a:p>
            <a:pPr marL="114300" indent="0">
              <a:buNone/>
            </a:pPr>
            <a:r>
              <a:rPr lang="en-US" dirty="0" err="1">
                <a:latin typeface="Courier New"/>
                <a:cs typeface="Courier New"/>
              </a:rPr>
              <a:t>dirname</a:t>
            </a:r>
            <a:r>
              <a:rPr lang="en-US" dirty="0">
                <a:latin typeface="Courier New"/>
                <a:cs typeface="Courier New"/>
              </a:rPr>
              <a:t> = "</a:t>
            </a:r>
            <a:r>
              <a:rPr lang="en-US" dirty="0" err="1">
                <a:latin typeface="Courier New"/>
                <a:cs typeface="Courier New"/>
              </a:rPr>
              <a:t>monit</a:t>
            </a:r>
            <a:r>
              <a:rPr lang="en-US" dirty="0">
                <a:latin typeface="Courier New"/>
                <a:cs typeface="Courier New"/>
              </a:rPr>
              <a:t>-#{node[:</a:t>
            </a:r>
            <a:r>
              <a:rPr lang="en-US" dirty="0" err="1">
                <a:latin typeface="Courier New"/>
                <a:cs typeface="Courier New"/>
              </a:rPr>
              <a:t>monit</a:t>
            </a:r>
            <a:r>
              <a:rPr lang="en-US" dirty="0">
                <a:latin typeface="Courier New"/>
                <a:cs typeface="Courier New"/>
              </a:rPr>
              <a:t>][:version]}"</a:t>
            </a:r>
          </a:p>
          <a:p>
            <a:pPr marL="114300" indent="0">
              <a:buNone/>
            </a:pPr>
            <a:r>
              <a:rPr lang="en-US" dirty="0">
                <a:latin typeface="Courier New"/>
                <a:cs typeface="Courier New"/>
              </a:rPr>
              <a:t>filename = "#{</a:t>
            </a:r>
            <a:r>
              <a:rPr lang="en-US" dirty="0" err="1">
                <a:latin typeface="Courier New"/>
                <a:cs typeface="Courier New"/>
              </a:rPr>
              <a:t>dirname</a:t>
            </a:r>
            <a:r>
              <a:rPr lang="en-US" dirty="0">
                <a:latin typeface="Courier New"/>
                <a:cs typeface="Courier New"/>
              </a:rPr>
              <a:t>}-linux-x64.tar.gz"</a:t>
            </a:r>
          </a:p>
          <a:p>
            <a:pPr marL="114300" indent="0">
              <a:buNone/>
            </a:pPr>
            <a:endParaRPr lang="en-US" dirty="0">
              <a:latin typeface="Courier New"/>
              <a:cs typeface="Courier New"/>
            </a:endParaRPr>
          </a:p>
          <a:p>
            <a:pPr marL="114300" indent="0">
              <a:buNone/>
            </a:pPr>
            <a:r>
              <a:rPr lang="en-US" dirty="0" err="1">
                <a:latin typeface="Courier New"/>
                <a:cs typeface="Courier New"/>
              </a:rPr>
              <a:t>cookbook_file</a:t>
            </a:r>
            <a:r>
              <a:rPr lang="en-US" dirty="0">
                <a:latin typeface="Courier New"/>
                <a:cs typeface="Courier New"/>
              </a:rPr>
              <a:t> "/</a:t>
            </a:r>
            <a:r>
              <a:rPr lang="en-US" dirty="0" err="1">
                <a:latin typeface="Courier New"/>
                <a:cs typeface="Courier New"/>
              </a:rPr>
              <a:t>tmp</a:t>
            </a:r>
            <a:r>
              <a:rPr lang="en-US" dirty="0">
                <a:latin typeface="Courier New"/>
                <a:cs typeface="Courier New"/>
              </a:rPr>
              <a:t>/#{filename}" do</a:t>
            </a:r>
          </a:p>
          <a:p>
            <a:pPr marL="114300" indent="0">
              <a:buNone/>
            </a:pPr>
            <a:r>
              <a:rPr lang="en-US" dirty="0">
                <a:latin typeface="Courier New"/>
                <a:cs typeface="Courier New"/>
              </a:rPr>
              <a:t>  source filename</a:t>
            </a:r>
          </a:p>
          <a:p>
            <a:pPr marL="114300" indent="0">
              <a:buNone/>
            </a:pPr>
            <a:r>
              <a:rPr lang="en-US" dirty="0">
                <a:latin typeface="Courier New"/>
                <a:cs typeface="Courier New"/>
              </a:rPr>
              <a:t>  owner 'root'</a:t>
            </a:r>
          </a:p>
          <a:p>
            <a:pPr marL="114300" indent="0">
              <a:buNone/>
            </a:pPr>
            <a:r>
              <a:rPr lang="en-US" dirty="0">
                <a:latin typeface="Courier New"/>
                <a:cs typeface="Courier New"/>
              </a:rPr>
              <a:t>  group 'root'</a:t>
            </a:r>
          </a:p>
          <a:p>
            <a:pPr marL="114300" indent="0">
              <a:buNone/>
            </a:pPr>
            <a:r>
              <a:rPr lang="en-US" dirty="0">
                <a:latin typeface="Courier New"/>
                <a:cs typeface="Courier New"/>
              </a:rPr>
              <a:t>  mode '0644'</a:t>
            </a:r>
          </a:p>
          <a:p>
            <a:pPr marL="114300" indent="0">
              <a:buNone/>
            </a:pPr>
            <a:r>
              <a:rPr lang="en-US" dirty="0">
                <a:latin typeface="Courier New"/>
                <a:cs typeface="Courier New"/>
              </a:rPr>
              <a:t>end</a:t>
            </a:r>
          </a:p>
          <a:p>
            <a:pPr marL="114300" indent="0">
              <a:buNone/>
            </a:pPr>
            <a:endParaRPr lang="en-US" dirty="0">
              <a:latin typeface="Courier New"/>
              <a:cs typeface="Courier New"/>
            </a:endParaRPr>
          </a:p>
          <a:p>
            <a:pPr marL="114300" indent="0">
              <a:buNone/>
            </a:pPr>
            <a:r>
              <a:rPr lang="en-US" dirty="0">
                <a:latin typeface="Courier New"/>
                <a:cs typeface="Courier New"/>
              </a:rPr>
              <a:t>execute "tar </a:t>
            </a:r>
            <a:r>
              <a:rPr lang="en-US" dirty="0" err="1">
                <a:latin typeface="Courier New"/>
                <a:cs typeface="Courier New"/>
              </a:rPr>
              <a:t>zxfv</a:t>
            </a:r>
            <a:r>
              <a:rPr lang="en-US" dirty="0">
                <a:latin typeface="Courier New"/>
                <a:cs typeface="Courier New"/>
              </a:rPr>
              <a:t> #{filename}" do</a:t>
            </a:r>
          </a:p>
          <a:p>
            <a:pPr marL="114300" indent="0">
              <a:buNone/>
            </a:pPr>
            <a:r>
              <a:rPr lang="en-US" dirty="0">
                <a:latin typeface="Courier New"/>
                <a:cs typeface="Courier New"/>
              </a:rPr>
              <a:t>  </a:t>
            </a:r>
            <a:r>
              <a:rPr lang="en-US" dirty="0" err="1">
                <a:latin typeface="Courier New"/>
                <a:cs typeface="Courier New"/>
              </a:rPr>
              <a:t>cwd</a:t>
            </a:r>
            <a:r>
              <a:rPr lang="en-US" dirty="0">
                <a:latin typeface="Courier New"/>
                <a:cs typeface="Courier New"/>
              </a:rPr>
              <a:t> "/</a:t>
            </a:r>
            <a:r>
              <a:rPr lang="en-US" dirty="0" err="1" smtClean="0">
                <a:latin typeface="Courier New"/>
                <a:cs typeface="Courier New"/>
              </a:rPr>
              <a:t>tmp</a:t>
            </a:r>
            <a:r>
              <a:rPr lang="en-US" dirty="0" smtClean="0">
                <a:latin typeface="Courier New"/>
                <a:cs typeface="Courier New"/>
              </a:rPr>
              <a:t>”</a:t>
            </a:r>
            <a:endParaRPr lang="en-US" dirty="0">
              <a:latin typeface="Courier New"/>
              <a:cs typeface="Courier New"/>
            </a:endParaRPr>
          </a:p>
          <a:p>
            <a:pPr marL="114300" indent="0">
              <a:buNone/>
            </a:pPr>
            <a:r>
              <a:rPr lang="en-US" dirty="0" smtClean="0">
                <a:latin typeface="Courier New"/>
                <a:cs typeface="Courier New"/>
              </a:rPr>
              <a:t>  </a:t>
            </a:r>
            <a:r>
              <a:rPr lang="en-US" dirty="0" err="1" smtClean="0">
                <a:latin typeface="Courier New"/>
                <a:cs typeface="Courier New"/>
              </a:rPr>
              <a:t>not_if</a:t>
            </a:r>
            <a:r>
              <a:rPr lang="en-US" dirty="0" smtClean="0">
                <a:latin typeface="Courier New"/>
                <a:cs typeface="Courier New"/>
              </a:rPr>
              <a:t> </a:t>
            </a:r>
            <a:r>
              <a:rPr lang="en-US" dirty="0">
                <a:latin typeface="Courier New"/>
                <a:cs typeface="Courier New"/>
              </a:rPr>
              <a:t>{ </a:t>
            </a:r>
            <a:r>
              <a:rPr lang="en-US" dirty="0" err="1">
                <a:latin typeface="Courier New"/>
                <a:cs typeface="Courier New"/>
              </a:rPr>
              <a:t>File.exists</a:t>
            </a:r>
            <a:r>
              <a:rPr lang="en-US" dirty="0">
                <a:latin typeface="Courier New"/>
                <a:cs typeface="Courier New"/>
              </a:rPr>
              <a:t>?("/</a:t>
            </a:r>
            <a:r>
              <a:rPr lang="en-US" dirty="0" err="1">
                <a:latin typeface="Courier New"/>
                <a:cs typeface="Courier New"/>
              </a:rPr>
              <a:t>tmp</a:t>
            </a:r>
            <a:r>
              <a:rPr lang="en-US" dirty="0">
                <a:latin typeface="Courier New"/>
                <a:cs typeface="Courier New"/>
              </a:rPr>
              <a:t>/#{</a:t>
            </a:r>
            <a:r>
              <a:rPr lang="en-US" dirty="0" err="1">
                <a:latin typeface="Courier New"/>
                <a:cs typeface="Courier New"/>
              </a:rPr>
              <a:t>dirname</a:t>
            </a:r>
            <a:r>
              <a:rPr lang="en-US" dirty="0">
                <a:latin typeface="Courier New"/>
                <a:cs typeface="Courier New"/>
              </a:rPr>
              <a:t>}") }</a:t>
            </a:r>
          </a:p>
          <a:p>
            <a:pPr marL="114300" indent="0">
              <a:buNone/>
            </a:pPr>
            <a:r>
              <a:rPr lang="en-US" dirty="0">
                <a:latin typeface="Courier New"/>
                <a:cs typeface="Courier New"/>
              </a:rPr>
              <a:t>end</a:t>
            </a:r>
          </a:p>
          <a:p>
            <a:pPr marL="114300" indent="0">
              <a:buNone/>
            </a:pPr>
            <a:endParaRPr lang="en-US" dirty="0">
              <a:latin typeface="Courier New"/>
              <a:cs typeface="Courier New"/>
            </a:endParaRPr>
          </a:p>
          <a:p>
            <a:pPr marL="114300" indent="0">
              <a:buNone/>
            </a:pPr>
            <a:r>
              <a:rPr lang="en-US" dirty="0">
                <a:latin typeface="Courier New"/>
                <a:cs typeface="Courier New"/>
              </a:rPr>
              <a:t>execute "</a:t>
            </a:r>
            <a:r>
              <a:rPr lang="en-US" dirty="0" err="1">
                <a:latin typeface="Courier New"/>
                <a:cs typeface="Courier New"/>
              </a:rPr>
              <a:t>cp</a:t>
            </a:r>
            <a:r>
              <a:rPr lang="en-US" dirty="0">
                <a:latin typeface="Courier New"/>
                <a:cs typeface="Courier New"/>
              </a:rPr>
              <a:t> #{</a:t>
            </a:r>
            <a:r>
              <a:rPr lang="en-US" dirty="0" err="1">
                <a:latin typeface="Courier New"/>
                <a:cs typeface="Courier New"/>
              </a:rPr>
              <a:t>dirname</a:t>
            </a:r>
            <a:r>
              <a:rPr lang="en-US" dirty="0">
                <a:latin typeface="Courier New"/>
                <a:cs typeface="Courier New"/>
              </a:rPr>
              <a:t>}/bin/</a:t>
            </a:r>
            <a:r>
              <a:rPr lang="en-US" dirty="0" err="1">
                <a:latin typeface="Courier New"/>
                <a:cs typeface="Courier New"/>
              </a:rPr>
              <a:t>monit</a:t>
            </a:r>
            <a:r>
              <a:rPr lang="en-US" dirty="0">
                <a:latin typeface="Courier New"/>
                <a:cs typeface="Courier New"/>
              </a:rPr>
              <a:t> #{node[:</a:t>
            </a:r>
            <a:r>
              <a:rPr lang="en-US" dirty="0" err="1">
                <a:latin typeface="Courier New"/>
                <a:cs typeface="Courier New"/>
              </a:rPr>
              <a:t>monit</a:t>
            </a:r>
            <a:r>
              <a:rPr lang="en-US" dirty="0">
                <a:latin typeface="Courier New"/>
                <a:cs typeface="Courier New"/>
              </a:rPr>
              <a:t>][:</a:t>
            </a:r>
            <a:r>
              <a:rPr lang="en-US" dirty="0" err="1">
                <a:latin typeface="Courier New"/>
                <a:cs typeface="Courier New"/>
              </a:rPr>
              <a:t>bin_file</a:t>
            </a:r>
            <a:r>
              <a:rPr lang="en-US" dirty="0">
                <a:latin typeface="Courier New"/>
                <a:cs typeface="Courier New"/>
              </a:rPr>
              <a:t>]}" do</a:t>
            </a:r>
          </a:p>
          <a:p>
            <a:pPr marL="114300" indent="0">
              <a:buNone/>
            </a:pPr>
            <a:r>
              <a:rPr lang="en-US" dirty="0">
                <a:latin typeface="Courier New"/>
                <a:cs typeface="Courier New"/>
              </a:rPr>
              <a:t>  </a:t>
            </a:r>
            <a:r>
              <a:rPr lang="en-US" dirty="0" err="1">
                <a:latin typeface="Courier New"/>
                <a:cs typeface="Courier New"/>
              </a:rPr>
              <a:t>cwd</a:t>
            </a:r>
            <a:r>
              <a:rPr lang="en-US" dirty="0">
                <a:latin typeface="Courier New"/>
                <a:cs typeface="Courier New"/>
              </a:rPr>
              <a:t> "/</a:t>
            </a:r>
            <a:r>
              <a:rPr lang="en-US" dirty="0" err="1">
                <a:latin typeface="Courier New"/>
                <a:cs typeface="Courier New"/>
              </a:rPr>
              <a:t>tmp</a:t>
            </a:r>
            <a:r>
              <a:rPr lang="en-US" dirty="0">
                <a:latin typeface="Courier New"/>
                <a:cs typeface="Courier New"/>
              </a:rPr>
              <a:t>"</a:t>
            </a:r>
          </a:p>
          <a:p>
            <a:pPr marL="114300" indent="0">
              <a:buNone/>
            </a:pPr>
            <a:r>
              <a:rPr lang="en-US" dirty="0">
                <a:latin typeface="Courier New"/>
                <a:cs typeface="Courier New"/>
              </a:rPr>
              <a:t>  user 'root'</a:t>
            </a:r>
          </a:p>
          <a:p>
            <a:pPr marL="114300" indent="0">
              <a:buNone/>
            </a:pPr>
            <a:r>
              <a:rPr lang="en-US" dirty="0">
                <a:latin typeface="Courier New"/>
                <a:cs typeface="Courier New"/>
              </a:rPr>
              <a:t>  group 'root'</a:t>
            </a:r>
          </a:p>
          <a:p>
            <a:pPr marL="114300" indent="0">
              <a:buNone/>
            </a:pPr>
            <a:r>
              <a:rPr lang="en-US" dirty="0">
                <a:latin typeface="Courier New"/>
                <a:cs typeface="Courier New"/>
              </a:rPr>
              <a:t>  </a:t>
            </a:r>
            <a:r>
              <a:rPr lang="en-US" dirty="0" err="1">
                <a:latin typeface="Courier New"/>
                <a:cs typeface="Courier New"/>
              </a:rPr>
              <a:t>only_if</a:t>
            </a:r>
            <a:r>
              <a:rPr lang="en-US" dirty="0">
                <a:latin typeface="Courier New"/>
                <a:cs typeface="Courier New"/>
              </a:rPr>
              <a:t> { `</a:t>
            </a:r>
            <a:r>
              <a:rPr lang="en-US" dirty="0" err="1">
                <a:latin typeface="Courier New"/>
                <a:cs typeface="Courier New"/>
              </a:rPr>
              <a:t>monit</a:t>
            </a:r>
            <a:r>
              <a:rPr lang="en-US" dirty="0">
                <a:latin typeface="Courier New"/>
                <a:cs typeface="Courier New"/>
              </a:rPr>
              <a:t> -V | </a:t>
            </a:r>
            <a:r>
              <a:rPr lang="en-US" dirty="0" err="1">
                <a:latin typeface="Courier New"/>
                <a:cs typeface="Courier New"/>
              </a:rPr>
              <a:t>grep</a:t>
            </a:r>
            <a:r>
              <a:rPr lang="en-US" dirty="0">
                <a:latin typeface="Courier New"/>
                <a:cs typeface="Courier New"/>
              </a:rPr>
              <a:t> #{node[:</a:t>
            </a:r>
            <a:r>
              <a:rPr lang="en-US" dirty="0" err="1">
                <a:latin typeface="Courier New"/>
                <a:cs typeface="Courier New"/>
              </a:rPr>
              <a:t>monit</a:t>
            </a:r>
            <a:r>
              <a:rPr lang="en-US" dirty="0">
                <a:latin typeface="Courier New"/>
                <a:cs typeface="Courier New"/>
              </a:rPr>
              <a:t>][:version]}`.empty? }</a:t>
            </a:r>
          </a:p>
          <a:p>
            <a:pPr marL="114300" indent="0">
              <a:buNone/>
            </a:pPr>
            <a:r>
              <a:rPr lang="en-US" dirty="0">
                <a:latin typeface="Courier New"/>
                <a:cs typeface="Courier New"/>
              </a:rPr>
              <a:t>end</a:t>
            </a:r>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49</a:t>
            </a:fld>
            <a:endParaRPr lang="en-US"/>
          </a:p>
        </p:txBody>
      </p:sp>
    </p:spTree>
    <p:extLst>
      <p:ext uri="{BB962C8B-B14F-4D97-AF65-F5344CB8AC3E}">
        <p14:creationId xmlns:p14="http://schemas.microsoft.com/office/powerpoint/2010/main" val="2886257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smtClean="0"/>
              <a:t>Services des nuages</a:t>
            </a:r>
            <a:endParaRPr lang="fr-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33336735"/>
              </p:ext>
            </p:extLst>
          </p:nvPr>
        </p:nvGraphicFramePr>
        <p:xfrm>
          <a:off x="457200" y="1534621"/>
          <a:ext cx="7620000" cy="4574294"/>
        </p:xfrm>
        <a:graphic>
          <a:graphicData uri="http://schemas.openxmlformats.org/drawingml/2006/table">
            <a:tbl>
              <a:tblPr firstRow="1" bandRow="1">
                <a:tableStyleId>{5C22544A-7EE6-4342-B048-85BDC9FD1C3A}</a:tableStyleId>
              </a:tblPr>
              <a:tblGrid>
                <a:gridCol w="2567129"/>
                <a:gridCol w="2472932"/>
                <a:gridCol w="2579939"/>
              </a:tblGrid>
              <a:tr h="738374">
                <a:tc>
                  <a:txBody>
                    <a:bodyPr/>
                    <a:lstStyle/>
                    <a:p>
                      <a:r>
                        <a:rPr lang="en-US" dirty="0" smtClean="0"/>
                        <a:t>IAAS</a:t>
                      </a:r>
                      <a:endParaRPr lang="en-US" dirty="0"/>
                    </a:p>
                  </a:txBody>
                  <a:tcPr/>
                </a:tc>
                <a:tc>
                  <a:txBody>
                    <a:bodyPr/>
                    <a:lstStyle/>
                    <a:p>
                      <a:r>
                        <a:rPr lang="en-US" dirty="0" smtClean="0"/>
                        <a:t>PAAS</a:t>
                      </a:r>
                      <a:endParaRPr lang="en-US" dirty="0"/>
                    </a:p>
                  </a:txBody>
                  <a:tcPr/>
                </a:tc>
                <a:tc>
                  <a:txBody>
                    <a:bodyPr/>
                    <a:lstStyle/>
                    <a:p>
                      <a:r>
                        <a:rPr lang="en-US" dirty="0" smtClean="0"/>
                        <a:t>SAAS</a:t>
                      </a:r>
                      <a:endParaRPr lang="en-US" dirty="0"/>
                    </a:p>
                  </a:txBody>
                  <a:tcPr/>
                </a:tc>
              </a:tr>
              <a:tr h="738374">
                <a:tc>
                  <a:txBody>
                    <a:bodyPr/>
                    <a:lstStyle/>
                    <a:p>
                      <a:r>
                        <a:rPr lang="en-US" dirty="0" smtClean="0"/>
                        <a:t>Amazon EC2</a:t>
                      </a:r>
                      <a:endParaRPr lang="en-US" dirty="0"/>
                    </a:p>
                  </a:txBody>
                  <a:tcPr/>
                </a:tc>
                <a:tc>
                  <a:txBody>
                    <a:bodyPr/>
                    <a:lstStyle/>
                    <a:p>
                      <a:r>
                        <a:rPr lang="en-US" dirty="0" smtClean="0"/>
                        <a:t>AWS Elastic</a:t>
                      </a:r>
                      <a:r>
                        <a:rPr lang="en-US" baseline="0" dirty="0" smtClean="0"/>
                        <a:t> Beanstalk</a:t>
                      </a:r>
                      <a:endParaRPr lang="en-US" dirty="0"/>
                    </a:p>
                  </a:txBody>
                  <a:tcPr/>
                </a:tc>
                <a:tc>
                  <a:txBody>
                    <a:bodyPr/>
                    <a:lstStyle/>
                    <a:p>
                      <a:r>
                        <a:rPr lang="en-US" dirty="0" err="1" smtClean="0"/>
                        <a:t>Petrosoft</a:t>
                      </a:r>
                      <a:endParaRPr lang="en-US" dirty="0"/>
                    </a:p>
                  </a:txBody>
                  <a:tcPr/>
                </a:tc>
              </a:tr>
              <a:tr h="882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Azure Services Platform</a:t>
                      </a:r>
                    </a:p>
                  </a:txBody>
                  <a:tcPr/>
                </a:tc>
                <a:tc>
                  <a:txBody>
                    <a:bodyPr/>
                    <a:lstStyle/>
                    <a:p>
                      <a:r>
                        <a:rPr lang="en-US" dirty="0" smtClean="0"/>
                        <a:t>Windows Azure Cloud Services</a:t>
                      </a:r>
                      <a:endParaRPr lang="en-US" dirty="0"/>
                    </a:p>
                  </a:txBody>
                  <a:tcPr/>
                </a:tc>
                <a:tc>
                  <a:txBody>
                    <a:bodyPr/>
                    <a:lstStyle/>
                    <a:p>
                      <a:r>
                        <a:rPr lang="en-US" dirty="0" smtClean="0"/>
                        <a:t>Microsoft Office 365</a:t>
                      </a:r>
                      <a:endParaRPr lang="en-US" dirty="0"/>
                    </a:p>
                  </a:txBody>
                  <a:tcPr/>
                </a:tc>
              </a:tr>
              <a:tr h="738374">
                <a:tc>
                  <a:txBody>
                    <a:bodyPr/>
                    <a:lstStyle/>
                    <a:p>
                      <a:r>
                        <a:rPr lang="en-US" dirty="0" smtClean="0"/>
                        <a:t>Google Compute Engine</a:t>
                      </a:r>
                      <a:endParaRPr lang="en-US" dirty="0"/>
                    </a:p>
                  </a:txBody>
                  <a:tcPr/>
                </a:tc>
                <a:tc>
                  <a:txBody>
                    <a:bodyPr/>
                    <a:lstStyle/>
                    <a:p>
                      <a:r>
                        <a:rPr lang="en-US" dirty="0" smtClean="0"/>
                        <a:t>Google App Engine</a:t>
                      </a:r>
                      <a:endParaRPr lang="en-US" dirty="0"/>
                    </a:p>
                  </a:txBody>
                  <a:tcPr/>
                </a:tc>
                <a:tc>
                  <a:txBody>
                    <a:bodyPr/>
                    <a:lstStyle/>
                    <a:p>
                      <a:r>
                        <a:rPr lang="en-US" dirty="0" smtClean="0"/>
                        <a:t>Google Apps</a:t>
                      </a:r>
                      <a:endParaRPr lang="en-US" dirty="0"/>
                    </a:p>
                  </a:txBody>
                  <a:tcPr/>
                </a:tc>
              </a:tr>
              <a:tr h="7383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Rackspace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Cloud Foundry</a:t>
                      </a:r>
                    </a:p>
                  </a:txBody>
                  <a:tcPr/>
                </a:tc>
                <a:tc>
                  <a:txBody>
                    <a:bodyPr/>
                    <a:lstStyle/>
                    <a:p>
                      <a:r>
                        <a:rPr lang="en-US" dirty="0" err="1" smtClean="0"/>
                        <a:t>Marketo</a:t>
                      </a:r>
                      <a:endParaRPr lang="en-US" dirty="0"/>
                    </a:p>
                  </a:txBody>
                  <a:tcPr/>
                </a:tc>
              </a:tr>
              <a:tr h="738374">
                <a:tc>
                  <a:txBody>
                    <a:bodyPr/>
                    <a:lstStyle/>
                    <a:p>
                      <a:r>
                        <a:rPr lang="en-US" dirty="0" smtClean="0"/>
                        <a:t>Digital</a:t>
                      </a:r>
                      <a:r>
                        <a:rPr lang="en-US" baseline="0" dirty="0" smtClean="0"/>
                        <a:t> Ocean</a:t>
                      </a:r>
                      <a:endParaRPr lang="en-US" dirty="0"/>
                    </a:p>
                  </a:txBody>
                  <a:tcPr/>
                </a:tc>
                <a:tc>
                  <a:txBody>
                    <a:bodyPr/>
                    <a:lstStyle/>
                    <a:p>
                      <a:r>
                        <a:rPr lang="en-US" dirty="0" err="1" smtClean="0"/>
                        <a:t>Heroku</a:t>
                      </a:r>
                      <a:endParaRPr lang="en-US" dirty="0"/>
                    </a:p>
                  </a:txBody>
                  <a:tcPr/>
                </a:tc>
                <a:tc>
                  <a:txBody>
                    <a:bodyPr/>
                    <a:lstStyle/>
                    <a:p>
                      <a:r>
                        <a:rPr lang="en-US" dirty="0" err="1" smtClean="0"/>
                        <a:t>Salesforce</a:t>
                      </a:r>
                      <a:endParaRPr lang="en-US" dirty="0"/>
                    </a:p>
                  </a:txBody>
                  <a:tcPr/>
                </a:tc>
              </a:tr>
            </a:tbl>
          </a:graphicData>
        </a:graphic>
      </p:graphicFrame>
      <p:sp>
        <p:nvSpPr>
          <p:cNvPr id="5" name="Date Placeholder 4"/>
          <p:cNvSpPr>
            <a:spLocks noGrp="1"/>
          </p:cNvSpPr>
          <p:nvPr>
            <p:ph type="dt" sz="half" idx="10"/>
          </p:nvPr>
        </p:nvSpPr>
        <p:spPr/>
        <p:txBody>
          <a:bodyPr/>
          <a:lstStyle/>
          <a:p>
            <a:r>
              <a:rPr lang="en-CA" smtClean="0"/>
              <a:t>2013-06-19</a:t>
            </a:r>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5</a:t>
            </a:fld>
            <a:endParaRPr lang="en-US"/>
          </a:p>
        </p:txBody>
      </p:sp>
    </p:spTree>
    <p:extLst>
      <p:ext uri="{BB962C8B-B14F-4D97-AF65-F5344CB8AC3E}">
        <p14:creationId xmlns:p14="http://schemas.microsoft.com/office/powerpoint/2010/main" val="3049519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Chef Examples - upstart</a:t>
            </a:r>
            <a:endParaRPr lang="en-US" dirty="0"/>
          </a:p>
        </p:txBody>
      </p:sp>
      <p:sp>
        <p:nvSpPr>
          <p:cNvPr id="3" name="Content Placeholder 2"/>
          <p:cNvSpPr>
            <a:spLocks noGrp="1"/>
          </p:cNvSpPr>
          <p:nvPr>
            <p:ph idx="1"/>
          </p:nvPr>
        </p:nvSpPr>
        <p:spPr/>
        <p:txBody>
          <a:bodyPr>
            <a:normAutofit lnSpcReduction="10000"/>
          </a:bodyPr>
          <a:lstStyle/>
          <a:p>
            <a:pPr marL="114300" indent="0">
              <a:buNone/>
            </a:pPr>
            <a:r>
              <a:rPr lang="en-US" dirty="0">
                <a:latin typeface="Courier New"/>
                <a:cs typeface="Courier New"/>
              </a:rPr>
              <a:t>template "/</a:t>
            </a:r>
            <a:r>
              <a:rPr lang="en-US" dirty="0" err="1">
                <a:latin typeface="Courier New"/>
                <a:cs typeface="Courier New"/>
              </a:rPr>
              <a:t>etc</a:t>
            </a:r>
            <a:r>
              <a:rPr lang="en-US" dirty="0">
                <a:latin typeface="Courier New"/>
                <a:cs typeface="Courier New"/>
              </a:rPr>
              <a:t>/</a:t>
            </a:r>
            <a:r>
              <a:rPr lang="en-US" dirty="0" err="1">
                <a:latin typeface="Courier New"/>
                <a:cs typeface="Courier New"/>
              </a:rPr>
              <a:t>init</a:t>
            </a:r>
            <a:r>
              <a:rPr lang="en-US" dirty="0">
                <a:latin typeface="Courier New"/>
                <a:cs typeface="Courier New"/>
              </a:rPr>
              <a:t>/</a:t>
            </a:r>
            <a:r>
              <a:rPr lang="en-US" dirty="0" err="1">
                <a:latin typeface="Courier New"/>
                <a:cs typeface="Courier New"/>
              </a:rPr>
              <a:t>monit.conf</a:t>
            </a:r>
            <a:r>
              <a:rPr lang="en-US" dirty="0">
                <a:latin typeface="Courier New"/>
                <a:cs typeface="Courier New"/>
              </a:rPr>
              <a:t>" do</a:t>
            </a:r>
          </a:p>
          <a:p>
            <a:pPr marL="114300" indent="0">
              <a:buNone/>
            </a:pPr>
            <a:r>
              <a:rPr lang="en-US" dirty="0">
                <a:latin typeface="Courier New"/>
                <a:cs typeface="Courier New"/>
              </a:rPr>
              <a:t>  owner "root"</a:t>
            </a:r>
          </a:p>
          <a:p>
            <a:pPr marL="114300" indent="0">
              <a:buNone/>
            </a:pPr>
            <a:r>
              <a:rPr lang="en-US" dirty="0">
                <a:latin typeface="Courier New"/>
                <a:cs typeface="Courier New"/>
              </a:rPr>
              <a:t>  group "root"</a:t>
            </a:r>
          </a:p>
          <a:p>
            <a:pPr marL="114300" indent="0">
              <a:buNone/>
            </a:pPr>
            <a:r>
              <a:rPr lang="en-US" dirty="0">
                <a:latin typeface="Courier New"/>
                <a:cs typeface="Courier New"/>
              </a:rPr>
              <a:t>  mode 0700</a:t>
            </a:r>
          </a:p>
          <a:p>
            <a:pPr marL="114300" indent="0">
              <a:buNone/>
            </a:pPr>
            <a:r>
              <a:rPr lang="en-US" dirty="0">
                <a:latin typeface="Courier New"/>
                <a:cs typeface="Courier New"/>
              </a:rPr>
              <a:t>  source '</a:t>
            </a:r>
            <a:r>
              <a:rPr lang="en-US" dirty="0" err="1">
                <a:latin typeface="Courier New"/>
                <a:cs typeface="Courier New"/>
              </a:rPr>
              <a:t>monit.conf.erb</a:t>
            </a:r>
            <a:r>
              <a:rPr lang="en-US" dirty="0">
                <a:latin typeface="Courier New"/>
                <a:cs typeface="Courier New"/>
              </a:rPr>
              <a:t>'</a:t>
            </a:r>
          </a:p>
          <a:p>
            <a:pPr marL="114300" indent="0">
              <a:buNone/>
            </a:pPr>
            <a:r>
              <a:rPr lang="en-US" dirty="0">
                <a:latin typeface="Courier New"/>
                <a:cs typeface="Courier New"/>
              </a:rPr>
              <a:t>end</a:t>
            </a:r>
          </a:p>
          <a:p>
            <a:pPr marL="114300" indent="0">
              <a:buNone/>
            </a:pPr>
            <a:endParaRPr lang="en-US" dirty="0">
              <a:latin typeface="Courier New"/>
              <a:cs typeface="Courier New"/>
            </a:endParaRPr>
          </a:p>
          <a:p>
            <a:pPr marL="114300" indent="0">
              <a:buNone/>
            </a:pPr>
            <a:r>
              <a:rPr lang="en-US" dirty="0">
                <a:latin typeface="Courier New"/>
                <a:cs typeface="Courier New"/>
              </a:rPr>
              <a:t>service "</a:t>
            </a:r>
            <a:r>
              <a:rPr lang="en-US" dirty="0" err="1">
                <a:latin typeface="Courier New"/>
                <a:cs typeface="Courier New"/>
              </a:rPr>
              <a:t>monit</a:t>
            </a:r>
            <a:r>
              <a:rPr lang="en-US" dirty="0">
                <a:latin typeface="Courier New"/>
                <a:cs typeface="Courier New"/>
              </a:rPr>
              <a:t>" do</a:t>
            </a:r>
          </a:p>
          <a:p>
            <a:pPr marL="114300" indent="0">
              <a:buNone/>
            </a:pPr>
            <a:r>
              <a:rPr lang="en-US" dirty="0">
                <a:latin typeface="Courier New"/>
                <a:cs typeface="Courier New"/>
              </a:rPr>
              <a:t>  provider Chef::Provider::Service::Upstart</a:t>
            </a:r>
          </a:p>
          <a:p>
            <a:pPr marL="114300" indent="0">
              <a:buNone/>
            </a:pPr>
            <a:r>
              <a:rPr lang="en-US" dirty="0">
                <a:latin typeface="Courier New"/>
                <a:cs typeface="Courier New"/>
              </a:rPr>
              <a:t>  supports :status =&gt; true, :restart =&gt; true, :reload =&gt; true</a:t>
            </a:r>
          </a:p>
          <a:p>
            <a:pPr marL="114300" indent="0">
              <a:buNone/>
            </a:pPr>
            <a:r>
              <a:rPr lang="en-US" dirty="0">
                <a:latin typeface="Courier New"/>
                <a:cs typeface="Courier New"/>
              </a:rPr>
              <a:t>  action [ :enable ]</a:t>
            </a:r>
          </a:p>
          <a:p>
            <a:pPr marL="114300" indent="0">
              <a:buNone/>
            </a:pPr>
            <a:r>
              <a:rPr lang="en-US" dirty="0">
                <a:latin typeface="Courier New"/>
                <a:cs typeface="Courier New"/>
              </a:rPr>
              <a:t>end</a:t>
            </a:r>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50</a:t>
            </a:fld>
            <a:endParaRPr lang="en-US"/>
          </a:p>
        </p:txBody>
      </p:sp>
    </p:spTree>
    <p:extLst>
      <p:ext uri="{BB962C8B-B14F-4D97-AF65-F5344CB8AC3E}">
        <p14:creationId xmlns:p14="http://schemas.microsoft.com/office/powerpoint/2010/main" val="2864633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DevOps</a:t>
            </a:r>
            <a:endParaRPr lang="en-US" dirty="0"/>
          </a:p>
        </p:txBody>
      </p:sp>
      <p:sp>
        <p:nvSpPr>
          <p:cNvPr id="3" name="Content Placeholder 2"/>
          <p:cNvSpPr>
            <a:spLocks noGrp="1"/>
          </p:cNvSpPr>
          <p:nvPr>
            <p:ph sz="half" idx="1"/>
          </p:nvPr>
        </p:nvSpPr>
        <p:spPr/>
        <p:txBody>
          <a:bodyPr/>
          <a:lstStyle/>
          <a:p>
            <a:r>
              <a:rPr lang="en-US" dirty="0" smtClean="0"/>
              <a:t>CAMS</a:t>
            </a:r>
          </a:p>
          <a:p>
            <a:pPr lvl="1"/>
            <a:r>
              <a:rPr lang="en-US" dirty="0" smtClean="0"/>
              <a:t>Culture</a:t>
            </a:r>
          </a:p>
          <a:p>
            <a:pPr lvl="1"/>
            <a:r>
              <a:rPr lang="en-US" dirty="0" err="1" smtClean="0"/>
              <a:t>Automtion</a:t>
            </a:r>
            <a:endParaRPr lang="en-US" dirty="0" smtClean="0"/>
          </a:p>
          <a:p>
            <a:pPr lvl="1"/>
            <a:r>
              <a:rPr lang="en-US" dirty="0" smtClean="0"/>
              <a:t>Measurement</a:t>
            </a:r>
          </a:p>
          <a:p>
            <a:pPr lvl="1"/>
            <a:r>
              <a:rPr lang="en-US" dirty="0" smtClean="0"/>
              <a:t>Sharing</a:t>
            </a:r>
          </a:p>
          <a:p>
            <a:pPr marL="114300" indent="0">
              <a:buNone/>
            </a:pPr>
            <a:r>
              <a:rPr lang="en-US" dirty="0" smtClean="0"/>
              <a:t>(Damon Edwards &amp; John Willis) </a:t>
            </a:r>
          </a:p>
        </p:txBody>
      </p:sp>
      <p:sp>
        <p:nvSpPr>
          <p:cNvPr id="4" name="Content Placeholder 3"/>
          <p:cNvSpPr>
            <a:spLocks noGrp="1"/>
          </p:cNvSpPr>
          <p:nvPr>
            <p:ph sz="half" idx="2"/>
          </p:nvPr>
        </p:nvSpPr>
        <p:spPr/>
        <p:txBody>
          <a:bodyPr/>
          <a:lstStyle/>
          <a:p>
            <a:r>
              <a:rPr lang="en-US" dirty="0" smtClean="0"/>
              <a:t>Deployment</a:t>
            </a:r>
          </a:p>
          <a:p>
            <a:pPr lvl="1"/>
            <a:r>
              <a:rPr lang="en-US" dirty="0" smtClean="0"/>
              <a:t>Fai, </a:t>
            </a:r>
            <a:r>
              <a:rPr lang="en-US" dirty="0" err="1" smtClean="0"/>
              <a:t>kickstart</a:t>
            </a:r>
            <a:r>
              <a:rPr lang="en-US" dirty="0" smtClean="0"/>
              <a:t>, </a:t>
            </a:r>
            <a:r>
              <a:rPr lang="en-US" dirty="0" err="1" smtClean="0"/>
              <a:t>preseed</a:t>
            </a:r>
            <a:r>
              <a:rPr lang="en-US" dirty="0" smtClean="0"/>
              <a:t>, cobbler</a:t>
            </a:r>
          </a:p>
          <a:p>
            <a:r>
              <a:rPr lang="en-US" dirty="0" smtClean="0"/>
              <a:t>Configuration</a:t>
            </a:r>
          </a:p>
          <a:p>
            <a:pPr lvl="1"/>
            <a:r>
              <a:rPr lang="en-US" dirty="0" smtClean="0"/>
              <a:t>Chef, puppet, </a:t>
            </a:r>
            <a:r>
              <a:rPr lang="en-US" dirty="0" err="1" smtClean="0"/>
              <a:t>etc</a:t>
            </a:r>
            <a:endParaRPr lang="en-US" dirty="0" smtClean="0"/>
          </a:p>
          <a:p>
            <a:r>
              <a:rPr lang="en-US" dirty="0" smtClean="0"/>
              <a:t>Build</a:t>
            </a:r>
          </a:p>
          <a:p>
            <a:pPr lvl="1"/>
            <a:r>
              <a:rPr lang="en-US" dirty="0" smtClean="0"/>
              <a:t>Jenkins, maven, ant, </a:t>
            </a:r>
            <a:r>
              <a:rPr lang="en-US" dirty="0" err="1" smtClean="0"/>
              <a:t>cruisecontrol</a:t>
            </a:r>
            <a:r>
              <a:rPr lang="en-US" dirty="0" smtClean="0"/>
              <a:t>, </a:t>
            </a:r>
            <a:r>
              <a:rPr lang="en-US" dirty="0" err="1" smtClean="0"/>
              <a:t>hudson</a:t>
            </a:r>
            <a:endParaRPr lang="en-US" dirty="0" smtClean="0"/>
          </a:p>
          <a:p>
            <a:endParaRPr lang="en-US" dirty="0"/>
          </a:p>
        </p:txBody>
      </p:sp>
      <p:sp>
        <p:nvSpPr>
          <p:cNvPr id="5" name="Date Placeholder 4"/>
          <p:cNvSpPr>
            <a:spLocks noGrp="1"/>
          </p:cNvSpPr>
          <p:nvPr>
            <p:ph type="dt" sz="half" idx="10"/>
          </p:nvPr>
        </p:nvSpPr>
        <p:spPr/>
        <p:txBody>
          <a:bodyPr/>
          <a:lstStyle/>
          <a:p>
            <a:r>
              <a:rPr lang="en-CA" smtClean="0"/>
              <a:t>2013-06-19</a:t>
            </a:r>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51</a:t>
            </a:fld>
            <a:endParaRPr lang="en-US"/>
          </a:p>
        </p:txBody>
      </p:sp>
    </p:spTree>
    <p:extLst>
      <p:ext uri="{BB962C8B-B14F-4D97-AF65-F5344CB8AC3E}">
        <p14:creationId xmlns:p14="http://schemas.microsoft.com/office/powerpoint/2010/main" val="1320351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1566333"/>
          </a:xfrm>
        </p:spPr>
        <p:txBody>
          <a:bodyPr/>
          <a:lstStyle/>
          <a:p>
            <a:r>
              <a:rPr lang="fr-CA" sz="5000" strike="sngStrike" dirty="0" smtClean="0"/>
              <a:t>Les problèmes</a:t>
            </a:r>
            <a:br>
              <a:rPr lang="fr-CA" sz="5000" strike="sngStrike" dirty="0" smtClean="0"/>
            </a:br>
            <a:r>
              <a:rPr lang="fr-CA" sz="5000" dirty="0" smtClean="0"/>
              <a:t>Les opportunités</a:t>
            </a:r>
            <a:endParaRPr lang="fr-CA" sz="5000" dirty="0"/>
          </a:p>
        </p:txBody>
      </p:sp>
      <p:sp>
        <p:nvSpPr>
          <p:cNvPr id="3" name="Subtitle 2"/>
          <p:cNvSpPr>
            <a:spLocks noGrp="1"/>
          </p:cNvSpPr>
          <p:nvPr>
            <p:ph type="subTitle" idx="1"/>
          </p:nvPr>
        </p:nvSpPr>
        <p:spPr>
          <a:xfrm>
            <a:off x="685800" y="3471333"/>
            <a:ext cx="6461760" cy="1066800"/>
          </a:xfrm>
        </p:spPr>
        <p:txBody>
          <a:bodyPr/>
          <a:lstStyle/>
          <a:p>
            <a:r>
              <a:rPr lang="en-US" dirty="0" err="1"/>
              <a:t>Apportez-moi</a:t>
            </a:r>
            <a:r>
              <a:rPr lang="en-US" dirty="0"/>
              <a:t> des solutions, pas des </a:t>
            </a:r>
            <a:r>
              <a:rPr lang="en-US" dirty="0" err="1"/>
              <a:t>problèmes</a:t>
            </a:r>
            <a:endParaRPr lang="en-US" dirty="0"/>
          </a:p>
        </p:txBody>
      </p:sp>
      <p:sp>
        <p:nvSpPr>
          <p:cNvPr id="5" name="Date Placeholder 4"/>
          <p:cNvSpPr>
            <a:spLocks noGrp="1"/>
          </p:cNvSpPr>
          <p:nvPr>
            <p:ph type="dt" sz="half" idx="10"/>
          </p:nvPr>
        </p:nvSpPr>
        <p:spPr/>
        <p:txBody>
          <a:bodyPr/>
          <a:lstStyle/>
          <a:p>
            <a:r>
              <a:rPr lang="en-CA" smtClean="0"/>
              <a:t>2013-06-19</a:t>
            </a:r>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6</a:t>
            </a:fld>
            <a:endParaRPr lang="en-US" dirty="0"/>
          </a:p>
        </p:txBody>
      </p:sp>
    </p:spTree>
    <p:extLst>
      <p:ext uri="{BB962C8B-B14F-4D97-AF65-F5344CB8AC3E}">
        <p14:creationId xmlns:p14="http://schemas.microsoft.com/office/powerpoint/2010/main" val="264911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z="4800" dirty="0"/>
              <a:t>Gestion de l’infrastructure</a:t>
            </a:r>
            <a:endParaRPr lang="en-US" dirty="0"/>
          </a:p>
        </p:txBody>
      </p:sp>
      <p:sp>
        <p:nvSpPr>
          <p:cNvPr id="4" name="Date Placeholder 3"/>
          <p:cNvSpPr>
            <a:spLocks noGrp="1"/>
          </p:cNvSpPr>
          <p:nvPr>
            <p:ph type="dt" sz="half" idx="10"/>
          </p:nvPr>
        </p:nvSpPr>
        <p:spPr>
          <a:xfrm rot="16200000">
            <a:off x="7551351" y="1628987"/>
            <a:ext cx="2438399" cy="365760"/>
          </a:xfrm>
        </p:spPr>
        <p:txBody>
          <a:bodyPr/>
          <a:lstStyle/>
          <a:p>
            <a:r>
              <a:rPr lang="en-CA" dirty="0" smtClean="0"/>
              <a:t>2013-06-19</a:t>
            </a:r>
            <a:endParaRPr lang="en-US" dirty="0"/>
          </a:p>
        </p:txBody>
      </p:sp>
      <p:sp>
        <p:nvSpPr>
          <p:cNvPr id="5" name="Slide Number Placeholder 4"/>
          <p:cNvSpPr>
            <a:spLocks noGrp="1"/>
          </p:cNvSpPr>
          <p:nvPr>
            <p:ph type="sldNum" sz="quarter" idx="12"/>
          </p:nvPr>
        </p:nvSpPr>
        <p:spPr>
          <a:xfrm>
            <a:off x="8531788" y="5648960"/>
            <a:ext cx="548640" cy="396240"/>
          </a:xfrm>
        </p:spPr>
        <p:txBody>
          <a:bodyPr/>
          <a:lstStyle/>
          <a:p>
            <a:fld id="{6E2D2B3B-882E-40F3-A32F-6DD516915044}" type="slidenum">
              <a:rPr lang="en-US" smtClean="0"/>
              <a:pPr/>
              <a:t>7</a:t>
            </a:fld>
            <a:endParaRPr lang="en-US"/>
          </a:p>
        </p:txBody>
      </p:sp>
      <p:grpSp>
        <p:nvGrpSpPr>
          <p:cNvPr id="13" name="Group 12"/>
          <p:cNvGrpSpPr/>
          <p:nvPr/>
        </p:nvGrpSpPr>
        <p:grpSpPr>
          <a:xfrm>
            <a:off x="906805" y="2734915"/>
            <a:ext cx="2041339" cy="1150943"/>
            <a:chOff x="1076188" y="609600"/>
            <a:chExt cx="1870213" cy="964672"/>
          </a:xfrm>
        </p:grpSpPr>
        <p:pic>
          <p:nvPicPr>
            <p:cNvPr id="6" name="Picture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76188" y="609600"/>
              <a:ext cx="662603" cy="964672"/>
            </a:xfrm>
            <a:prstGeom prst="rect">
              <a:avLst/>
            </a:prstGeom>
          </p:spPr>
        </p:pic>
        <p:sp>
          <p:nvSpPr>
            <p:cNvPr id="7" name="TextBox 6"/>
            <p:cNvSpPr txBox="1"/>
            <p:nvPr/>
          </p:nvSpPr>
          <p:spPr>
            <a:xfrm>
              <a:off x="2082801" y="609600"/>
              <a:ext cx="863600" cy="923330"/>
            </a:xfrm>
            <a:prstGeom prst="rect">
              <a:avLst/>
            </a:prstGeom>
            <a:noFill/>
          </p:spPr>
          <p:txBody>
            <a:bodyPr wrap="square" rtlCol="0">
              <a:spAutoFit/>
            </a:bodyPr>
            <a:lstStyle/>
            <a:p>
              <a:r>
                <a:rPr lang="en-US" dirty="0" smtClean="0"/>
                <a:t>Linux</a:t>
              </a:r>
            </a:p>
            <a:p>
              <a:r>
                <a:rPr lang="en-US" dirty="0" smtClean="0"/>
                <a:t>Java</a:t>
              </a:r>
            </a:p>
            <a:p>
              <a:r>
                <a:rPr lang="en-US" dirty="0" smtClean="0"/>
                <a:t>PHP</a:t>
              </a:r>
            </a:p>
          </p:txBody>
        </p:sp>
      </p:grpSp>
      <p:cxnSp>
        <p:nvCxnSpPr>
          <p:cNvPr id="26" name="Elbow Connector 25"/>
          <p:cNvCxnSpPr/>
          <p:nvPr/>
        </p:nvCxnSpPr>
        <p:spPr>
          <a:xfrm rot="16200000" flipH="1">
            <a:off x="961654" y="4354698"/>
            <a:ext cx="1930401" cy="1432986"/>
          </a:xfrm>
          <a:prstGeom prst="bentConnector3">
            <a:avLst>
              <a:gd name="adj1" fmla="val 99123"/>
            </a:avLst>
          </a:prstGeom>
          <a:ln>
            <a:tailEnd type="arrow"/>
          </a:ln>
        </p:spPr>
        <p:style>
          <a:lnRef idx="2">
            <a:schemeClr val="accent1"/>
          </a:lnRef>
          <a:fillRef idx="0">
            <a:schemeClr val="accent1"/>
          </a:fillRef>
          <a:effectRef idx="1">
            <a:schemeClr val="accent1"/>
          </a:effectRef>
          <a:fontRef idx="minor">
            <a:schemeClr val="tx1"/>
          </a:fontRef>
        </p:style>
      </p:cxnSp>
      <p:sp>
        <p:nvSpPr>
          <p:cNvPr id="29" name="TextBox 28"/>
          <p:cNvSpPr txBox="1"/>
          <p:nvPr/>
        </p:nvSpPr>
        <p:spPr>
          <a:xfrm>
            <a:off x="1338430" y="4839101"/>
            <a:ext cx="2148545" cy="369332"/>
          </a:xfrm>
          <a:prstGeom prst="rect">
            <a:avLst/>
          </a:prstGeom>
          <a:noFill/>
        </p:spPr>
        <p:txBody>
          <a:bodyPr wrap="none" rtlCol="0">
            <a:spAutoFit/>
          </a:bodyPr>
          <a:lstStyle/>
          <a:p>
            <a:r>
              <a:rPr lang="en-US" dirty="0" smtClean="0"/>
              <a:t>SERVEUR NOUVEAU!</a:t>
            </a:r>
            <a:endParaRPr lang="en-US" dirty="0"/>
          </a:p>
        </p:txBody>
      </p:sp>
      <p:pic>
        <p:nvPicPr>
          <p:cNvPr id="40" name="Picture 39" descr="Screen Shot 2013-06-14 at 4.02.40 AM.pn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633073" y="1961207"/>
            <a:ext cx="3546662" cy="3206158"/>
          </a:xfrm>
          <a:prstGeom prst="rect">
            <a:avLst/>
          </a:prstGeom>
        </p:spPr>
      </p:pic>
      <p:pic>
        <p:nvPicPr>
          <p:cNvPr id="41" name="Picture 40" descr="Screen Shot 2013-06-14 at 4.05.17 AM.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617886" y="1961207"/>
            <a:ext cx="3561848" cy="3104386"/>
          </a:xfrm>
          <a:prstGeom prst="rect">
            <a:avLst/>
          </a:prstGeom>
        </p:spPr>
      </p:pic>
      <p:grpSp>
        <p:nvGrpSpPr>
          <p:cNvPr id="14" name="Group 13"/>
          <p:cNvGrpSpPr/>
          <p:nvPr/>
        </p:nvGrpSpPr>
        <p:grpSpPr>
          <a:xfrm>
            <a:off x="3328276" y="5460920"/>
            <a:ext cx="2041339" cy="1150943"/>
            <a:chOff x="1076188" y="609600"/>
            <a:chExt cx="1870213" cy="964672"/>
          </a:xfrm>
        </p:grpSpPr>
        <p:pic>
          <p:nvPicPr>
            <p:cNvPr id="18" name="Picture 17"/>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76188" y="609600"/>
              <a:ext cx="662603" cy="964672"/>
            </a:xfrm>
            <a:prstGeom prst="rect">
              <a:avLst/>
            </a:prstGeom>
          </p:spPr>
        </p:pic>
        <p:sp>
          <p:nvSpPr>
            <p:cNvPr id="19" name="TextBox 18"/>
            <p:cNvSpPr txBox="1"/>
            <p:nvPr/>
          </p:nvSpPr>
          <p:spPr>
            <a:xfrm>
              <a:off x="2082801" y="609600"/>
              <a:ext cx="863600" cy="923330"/>
            </a:xfrm>
            <a:prstGeom prst="rect">
              <a:avLst/>
            </a:prstGeom>
            <a:noFill/>
          </p:spPr>
          <p:txBody>
            <a:bodyPr wrap="square" rtlCol="0">
              <a:spAutoFit/>
            </a:bodyPr>
            <a:lstStyle/>
            <a:p>
              <a:r>
                <a:rPr lang="en-US" dirty="0" smtClean="0"/>
                <a:t>Linux</a:t>
              </a:r>
            </a:p>
            <a:p>
              <a:r>
                <a:rPr lang="en-US" dirty="0" smtClean="0"/>
                <a:t>Java</a:t>
              </a:r>
            </a:p>
            <a:p>
              <a:r>
                <a:rPr lang="en-US" dirty="0" smtClean="0"/>
                <a:t>PHP</a:t>
              </a:r>
            </a:p>
          </p:txBody>
        </p:sp>
      </p:grpSp>
      <p:sp>
        <p:nvSpPr>
          <p:cNvPr id="8" name="Rectangle 7"/>
          <p:cNvSpPr/>
          <p:nvPr/>
        </p:nvSpPr>
        <p:spPr>
          <a:xfrm>
            <a:off x="524931" y="1228614"/>
            <a:ext cx="6952005" cy="646331"/>
          </a:xfrm>
          <a:prstGeom prst="rect">
            <a:avLst/>
          </a:prstGeom>
        </p:spPr>
        <p:txBody>
          <a:bodyPr wrap="square">
            <a:spAutoFit/>
          </a:bodyPr>
          <a:lstStyle/>
          <a:p>
            <a:r>
              <a:rPr lang="en-US" dirty="0"/>
              <a:t>Comment </a:t>
            </a:r>
            <a:r>
              <a:rPr lang="en-US" dirty="0" err="1"/>
              <a:t>gérons</a:t>
            </a:r>
            <a:r>
              <a:rPr lang="en-US" dirty="0"/>
              <a:t>-nous </a:t>
            </a:r>
            <a:r>
              <a:rPr lang="en-US" dirty="0" err="1"/>
              <a:t>notre</a:t>
            </a:r>
            <a:r>
              <a:rPr lang="en-US" dirty="0"/>
              <a:t> </a:t>
            </a:r>
            <a:r>
              <a:rPr lang="en-US" dirty="0" err="1"/>
              <a:t>serveur</a:t>
            </a:r>
            <a:r>
              <a:rPr lang="en-US" dirty="0"/>
              <a:t> / infrastructure du </a:t>
            </a:r>
            <a:r>
              <a:rPr lang="en-US" dirty="0" err="1"/>
              <a:t>système</a:t>
            </a:r>
            <a:r>
              <a:rPr lang="en-US" dirty="0"/>
              <a:t> </a:t>
            </a:r>
            <a:r>
              <a:rPr lang="en-US" dirty="0" err="1"/>
              <a:t>d'une</a:t>
            </a:r>
            <a:r>
              <a:rPr lang="en-US" dirty="0"/>
              <a:t> </a:t>
            </a:r>
            <a:r>
              <a:rPr lang="en-US" dirty="0" err="1"/>
              <a:t>manière</a:t>
            </a:r>
            <a:r>
              <a:rPr lang="en-US" dirty="0"/>
              <a:t> </a:t>
            </a:r>
            <a:r>
              <a:rPr lang="en-US" dirty="0" err="1"/>
              <a:t>mesurée</a:t>
            </a:r>
            <a:r>
              <a:rPr lang="en-US" dirty="0"/>
              <a:t>, </a:t>
            </a:r>
            <a:r>
              <a:rPr lang="en-US" dirty="0" err="1"/>
              <a:t>contrôlée</a:t>
            </a:r>
            <a:r>
              <a:rPr lang="en-US" dirty="0"/>
              <a:t> et </a:t>
            </a:r>
            <a:r>
              <a:rPr lang="en-US" dirty="0" err="1"/>
              <a:t>cohérente</a:t>
            </a:r>
            <a:r>
              <a:rPr lang="en-US" dirty="0"/>
              <a:t>?</a:t>
            </a:r>
          </a:p>
        </p:txBody>
      </p:sp>
    </p:spTree>
    <p:custDataLst>
      <p:tags r:id="rId1"/>
    </p:custDataLst>
    <p:extLst>
      <p:ext uri="{BB962C8B-B14F-4D97-AF65-F5344CB8AC3E}">
        <p14:creationId xmlns:p14="http://schemas.microsoft.com/office/powerpoint/2010/main" val="2993651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subTnLst>
                                    <p:set>
                                      <p:cBhvr override="childStyle">
                                        <p:cTn dur="1" fill="hold" display="0" masterRel="nextClick" afterEffect="1"/>
                                        <p:tgtEl>
                                          <p:spTgt spid="41"/>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z="4400" dirty="0"/>
              <a:t>Gestion de </a:t>
            </a:r>
            <a:r>
              <a:rPr lang="fr-CA" sz="4400" dirty="0" smtClean="0"/>
              <a:t>l’infrastructure (2)</a:t>
            </a:r>
            <a:endParaRPr lang="en-US" dirty="0"/>
          </a:p>
        </p:txBody>
      </p:sp>
      <p:sp>
        <p:nvSpPr>
          <p:cNvPr id="4" name="Date Placeholder 3"/>
          <p:cNvSpPr>
            <a:spLocks noGrp="1"/>
          </p:cNvSpPr>
          <p:nvPr>
            <p:ph type="dt" sz="half" idx="10"/>
          </p:nvPr>
        </p:nvSpPr>
        <p:spPr/>
        <p:txBody>
          <a:bodyPr/>
          <a:lstStyle/>
          <a:p>
            <a:r>
              <a:rPr lang="en-CA" smtClean="0"/>
              <a:t>2013-06-19</a:t>
            </a:r>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8</a:t>
            </a:fld>
            <a:endParaRPr lang="en-US"/>
          </a:p>
        </p:txBody>
      </p:sp>
      <p:sp>
        <p:nvSpPr>
          <p:cNvPr id="29" name="TextBox 28"/>
          <p:cNvSpPr txBox="1"/>
          <p:nvPr/>
        </p:nvSpPr>
        <p:spPr>
          <a:xfrm>
            <a:off x="1337523" y="4516452"/>
            <a:ext cx="2150743" cy="923330"/>
          </a:xfrm>
          <a:prstGeom prst="rect">
            <a:avLst/>
          </a:prstGeom>
          <a:noFill/>
        </p:spPr>
        <p:txBody>
          <a:bodyPr wrap="square" rtlCol="0">
            <a:spAutoFit/>
          </a:bodyPr>
          <a:lstStyle/>
          <a:p>
            <a:r>
              <a:rPr lang="en-US" dirty="0"/>
              <a:t>Manuel, et </a:t>
            </a:r>
            <a:r>
              <a:rPr lang="en-US" dirty="0" err="1"/>
              <a:t>sujette</a:t>
            </a:r>
            <a:r>
              <a:rPr lang="en-US" dirty="0"/>
              <a:t> </a:t>
            </a:r>
            <a:r>
              <a:rPr lang="en-US" dirty="0" err="1"/>
              <a:t>à</a:t>
            </a:r>
            <a:r>
              <a:rPr lang="en-US" dirty="0"/>
              <a:t> </a:t>
            </a:r>
            <a:r>
              <a:rPr lang="en-US" dirty="0" err="1"/>
              <a:t>l'erreur</a:t>
            </a:r>
            <a:r>
              <a:rPr lang="en-US" dirty="0"/>
              <a:t>, </a:t>
            </a:r>
            <a:r>
              <a:rPr lang="en-US" dirty="0" err="1"/>
              <a:t>même</a:t>
            </a:r>
            <a:r>
              <a:rPr lang="en-US" dirty="0"/>
              <a:t> avec documentation.</a:t>
            </a:r>
            <a:endParaRPr lang="en-US" dirty="0" smtClean="0"/>
          </a:p>
        </p:txBody>
      </p:sp>
      <p:cxnSp>
        <p:nvCxnSpPr>
          <p:cNvPr id="14" name="Elbow Connector 13"/>
          <p:cNvCxnSpPr/>
          <p:nvPr/>
        </p:nvCxnSpPr>
        <p:spPr>
          <a:xfrm rot="16200000" flipH="1">
            <a:off x="960747" y="4333560"/>
            <a:ext cx="1930401" cy="1432986"/>
          </a:xfrm>
          <a:prstGeom prst="bentConnector3">
            <a:avLst>
              <a:gd name="adj1" fmla="val 99123"/>
            </a:avLst>
          </a:prstGeom>
          <a:ln>
            <a:tailEnd type="arrow"/>
          </a:ln>
        </p:spPr>
        <p:style>
          <a:lnRef idx="2">
            <a:schemeClr val="accent1"/>
          </a:lnRef>
          <a:fillRef idx="0">
            <a:schemeClr val="accent1"/>
          </a:fillRef>
          <a:effectRef idx="1">
            <a:schemeClr val="accent1"/>
          </a:effectRef>
          <a:fontRef idx="minor">
            <a:schemeClr val="tx1"/>
          </a:fontRef>
        </p:style>
      </p:cxnSp>
      <p:grpSp>
        <p:nvGrpSpPr>
          <p:cNvPr id="12" name="Group 11"/>
          <p:cNvGrpSpPr/>
          <p:nvPr/>
        </p:nvGrpSpPr>
        <p:grpSpPr>
          <a:xfrm>
            <a:off x="899837" y="2715251"/>
            <a:ext cx="2041339" cy="1150943"/>
            <a:chOff x="1076188" y="609600"/>
            <a:chExt cx="1870213" cy="964672"/>
          </a:xfrm>
        </p:grpSpPr>
        <p:pic>
          <p:nvPicPr>
            <p:cNvPr id="18" name="Picture 1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76188" y="609600"/>
              <a:ext cx="662603" cy="964672"/>
            </a:xfrm>
            <a:prstGeom prst="rect">
              <a:avLst/>
            </a:prstGeom>
          </p:spPr>
        </p:pic>
        <p:sp>
          <p:nvSpPr>
            <p:cNvPr id="19" name="TextBox 18"/>
            <p:cNvSpPr txBox="1"/>
            <p:nvPr/>
          </p:nvSpPr>
          <p:spPr>
            <a:xfrm>
              <a:off x="2082801" y="609600"/>
              <a:ext cx="863600" cy="773896"/>
            </a:xfrm>
            <a:prstGeom prst="rect">
              <a:avLst/>
            </a:prstGeom>
            <a:noFill/>
          </p:spPr>
          <p:txBody>
            <a:bodyPr wrap="square" rtlCol="0">
              <a:spAutoFit/>
            </a:bodyPr>
            <a:lstStyle/>
            <a:p>
              <a:r>
                <a:rPr lang="en-US" dirty="0"/>
                <a:t>Fedora</a:t>
              </a:r>
            </a:p>
            <a:p>
              <a:r>
                <a:rPr lang="en-US" dirty="0"/>
                <a:t>Java 1.6</a:t>
              </a:r>
            </a:p>
            <a:p>
              <a:r>
                <a:rPr lang="en-US" dirty="0"/>
                <a:t>PHP 5.1</a:t>
              </a:r>
            </a:p>
          </p:txBody>
        </p:sp>
      </p:grpSp>
      <p:grpSp>
        <p:nvGrpSpPr>
          <p:cNvPr id="20" name="Group 19"/>
          <p:cNvGrpSpPr/>
          <p:nvPr/>
        </p:nvGrpSpPr>
        <p:grpSpPr>
          <a:xfrm>
            <a:off x="3332749" y="5439782"/>
            <a:ext cx="2041339" cy="1150943"/>
            <a:chOff x="1076188" y="609600"/>
            <a:chExt cx="1870213" cy="964672"/>
          </a:xfrm>
        </p:grpSpPr>
        <p:pic>
          <p:nvPicPr>
            <p:cNvPr id="21" name="Picture 20"/>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76188" y="609600"/>
              <a:ext cx="662603" cy="964672"/>
            </a:xfrm>
            <a:prstGeom prst="rect">
              <a:avLst/>
            </a:prstGeom>
          </p:spPr>
        </p:pic>
        <p:sp>
          <p:nvSpPr>
            <p:cNvPr id="22" name="TextBox 21"/>
            <p:cNvSpPr txBox="1"/>
            <p:nvPr/>
          </p:nvSpPr>
          <p:spPr>
            <a:xfrm>
              <a:off x="2082801" y="609600"/>
              <a:ext cx="863600" cy="773896"/>
            </a:xfrm>
            <a:prstGeom prst="rect">
              <a:avLst/>
            </a:prstGeom>
            <a:noFill/>
          </p:spPr>
          <p:txBody>
            <a:bodyPr wrap="square" rtlCol="0">
              <a:spAutoFit/>
            </a:bodyPr>
            <a:lstStyle/>
            <a:p>
              <a:r>
                <a:rPr lang="en-US" dirty="0"/>
                <a:t>Ubuntu</a:t>
              </a:r>
            </a:p>
            <a:p>
              <a:r>
                <a:rPr lang="en-US" dirty="0"/>
                <a:t>Java 1.7</a:t>
              </a:r>
            </a:p>
            <a:p>
              <a:r>
                <a:rPr lang="en-US" strike="sngStrike" dirty="0"/>
                <a:t>PHP</a:t>
              </a:r>
            </a:p>
          </p:txBody>
        </p:sp>
      </p:grpSp>
      <p:pic>
        <p:nvPicPr>
          <p:cNvPr id="16" name="Picture 15" descr="Screen Shot 2013-06-14 at 4.02.40 AM.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642217" y="1930667"/>
            <a:ext cx="3546662" cy="3206158"/>
          </a:xfrm>
          <a:prstGeom prst="rect">
            <a:avLst/>
          </a:prstGeom>
        </p:spPr>
      </p:pic>
    </p:spTree>
    <p:extLst>
      <p:ext uri="{BB962C8B-B14F-4D97-AF65-F5344CB8AC3E}">
        <p14:creationId xmlns:p14="http://schemas.microsoft.com/office/powerpoint/2010/main" val="1008642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le 71"/>
          <p:cNvSpPr>
            <a:spLocks noGrp="1"/>
          </p:cNvSpPr>
          <p:nvPr>
            <p:ph type="title"/>
          </p:nvPr>
        </p:nvSpPr>
        <p:spPr/>
        <p:txBody>
          <a:bodyPr/>
          <a:lstStyle/>
          <a:p>
            <a:r>
              <a:rPr lang="fr-CA" sz="4800" dirty="0"/>
              <a:t>Gestion des projets</a:t>
            </a:r>
            <a:endParaRPr lang="en-US" dirty="0"/>
          </a:p>
        </p:txBody>
      </p:sp>
      <p:sp>
        <p:nvSpPr>
          <p:cNvPr id="4" name="Date Placeholder 3"/>
          <p:cNvSpPr>
            <a:spLocks noGrp="1"/>
          </p:cNvSpPr>
          <p:nvPr>
            <p:ph type="dt" sz="half" idx="10"/>
          </p:nvPr>
        </p:nvSpPr>
        <p:spPr/>
        <p:txBody>
          <a:bodyPr/>
          <a:lstStyle/>
          <a:p>
            <a:r>
              <a:rPr lang="en-CA" smtClean="0"/>
              <a:t>2013-06-19</a:t>
            </a:r>
            <a:endParaRPr lang="en-US"/>
          </a:p>
        </p:txBody>
      </p:sp>
      <p:pic>
        <p:nvPicPr>
          <p:cNvPr id="9" name="Picture 8" descr="Screen Shot 2013-06-14 at 4.18.41 AM.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169694" y="1624635"/>
            <a:ext cx="1668710" cy="1508940"/>
          </a:xfrm>
          <a:prstGeom prst="rect">
            <a:avLst/>
          </a:prstGeom>
        </p:spPr>
      </p:pic>
      <p:pic>
        <p:nvPicPr>
          <p:cNvPr id="10" name="Picture 9" descr="Screen Shot 2013-06-14 at 4.18.01 AM.pn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279014" y="1624635"/>
            <a:ext cx="1633505" cy="1476828"/>
          </a:xfrm>
          <a:prstGeom prst="rect">
            <a:avLst/>
          </a:prstGeom>
        </p:spPr>
      </p:pic>
      <p:pic>
        <p:nvPicPr>
          <p:cNvPr id="11" name="Picture 10" descr="Screen Shot 2013-06-14 at 4.17.37 AM.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434848" y="1624635"/>
            <a:ext cx="1627999" cy="1476828"/>
          </a:xfrm>
          <a:prstGeom prst="rect">
            <a:avLst/>
          </a:prstGeom>
        </p:spPr>
      </p:pic>
      <p:sp>
        <p:nvSpPr>
          <p:cNvPr id="14" name="TextBox 13"/>
          <p:cNvSpPr txBox="1"/>
          <p:nvPr/>
        </p:nvSpPr>
        <p:spPr>
          <a:xfrm>
            <a:off x="606048" y="3099439"/>
            <a:ext cx="1054458" cy="369332"/>
          </a:xfrm>
          <a:prstGeom prst="rect">
            <a:avLst/>
          </a:prstGeom>
          <a:noFill/>
        </p:spPr>
        <p:txBody>
          <a:bodyPr wrap="none" rtlCol="0">
            <a:spAutoFit/>
          </a:bodyPr>
          <a:lstStyle/>
          <a:p>
            <a:r>
              <a:rPr lang="en-US" dirty="0" smtClean="0"/>
              <a:t>Web App</a:t>
            </a:r>
            <a:endParaRPr lang="en-US" dirty="0"/>
          </a:p>
        </p:txBody>
      </p:sp>
      <p:sp>
        <p:nvSpPr>
          <p:cNvPr id="15" name="TextBox 14"/>
          <p:cNvSpPr txBox="1"/>
          <p:nvPr/>
        </p:nvSpPr>
        <p:spPr>
          <a:xfrm>
            <a:off x="2570315" y="3099439"/>
            <a:ext cx="1240431" cy="369332"/>
          </a:xfrm>
          <a:prstGeom prst="rect">
            <a:avLst/>
          </a:prstGeom>
          <a:noFill/>
        </p:spPr>
        <p:txBody>
          <a:bodyPr wrap="none" rtlCol="0">
            <a:spAutoFit/>
          </a:bodyPr>
          <a:lstStyle/>
          <a:p>
            <a:r>
              <a:rPr lang="en-US" dirty="0" smtClean="0"/>
              <a:t>Monitoring</a:t>
            </a:r>
          </a:p>
        </p:txBody>
      </p:sp>
      <p:sp>
        <p:nvSpPr>
          <p:cNvPr id="16" name="TextBox 15"/>
          <p:cNvSpPr txBox="1"/>
          <p:nvPr/>
        </p:nvSpPr>
        <p:spPr>
          <a:xfrm>
            <a:off x="6185651" y="3099439"/>
            <a:ext cx="1526830" cy="369332"/>
          </a:xfrm>
          <a:prstGeom prst="rect">
            <a:avLst/>
          </a:prstGeom>
          <a:noFill/>
        </p:spPr>
        <p:txBody>
          <a:bodyPr wrap="none" rtlCol="0">
            <a:spAutoFit/>
          </a:bodyPr>
          <a:lstStyle/>
          <a:p>
            <a:r>
              <a:rPr lang="en-US" dirty="0" smtClean="0"/>
              <a:t>Build Machine</a:t>
            </a:r>
          </a:p>
        </p:txBody>
      </p:sp>
      <p:sp>
        <p:nvSpPr>
          <p:cNvPr id="17" name="TextBox 16"/>
          <p:cNvSpPr txBox="1"/>
          <p:nvPr/>
        </p:nvSpPr>
        <p:spPr>
          <a:xfrm>
            <a:off x="4357589" y="3115545"/>
            <a:ext cx="1647318" cy="369332"/>
          </a:xfrm>
          <a:prstGeom prst="rect">
            <a:avLst/>
          </a:prstGeom>
          <a:noFill/>
        </p:spPr>
        <p:txBody>
          <a:bodyPr wrap="none" rtlCol="0">
            <a:spAutoFit/>
          </a:bodyPr>
          <a:lstStyle/>
          <a:p>
            <a:r>
              <a:rPr lang="en-US" dirty="0" smtClean="0"/>
              <a:t>Documentation</a:t>
            </a:r>
          </a:p>
        </p:txBody>
      </p:sp>
      <p:pic>
        <p:nvPicPr>
          <p:cNvPr id="2" name="Picture 1"/>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57406" y="1606101"/>
            <a:ext cx="1613722" cy="1527474"/>
          </a:xfrm>
          <a:prstGeom prst="rect">
            <a:avLst/>
          </a:prstGeom>
        </p:spPr>
      </p:pic>
      <p:pic>
        <p:nvPicPr>
          <p:cNvPr id="31" name="Picture 30"/>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41702" y="4539168"/>
            <a:ext cx="723232" cy="1150943"/>
          </a:xfrm>
          <a:prstGeom prst="rect">
            <a:avLst/>
          </a:prstGeom>
        </p:spPr>
      </p:pic>
      <p:pic>
        <p:nvPicPr>
          <p:cNvPr id="34" name="Picture 33"/>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584105" y="4539168"/>
            <a:ext cx="723232" cy="1150943"/>
          </a:xfrm>
          <a:prstGeom prst="rect">
            <a:avLst/>
          </a:prstGeom>
        </p:spPr>
      </p:pic>
      <p:sp>
        <p:nvSpPr>
          <p:cNvPr id="3" name="Rectangle 2"/>
          <p:cNvSpPr/>
          <p:nvPr/>
        </p:nvSpPr>
        <p:spPr>
          <a:xfrm>
            <a:off x="1052253" y="5642516"/>
            <a:ext cx="1217889" cy="369332"/>
          </a:xfrm>
          <a:prstGeom prst="rect">
            <a:avLst/>
          </a:prstGeom>
        </p:spPr>
        <p:txBody>
          <a:bodyPr wrap="none">
            <a:spAutoFit/>
          </a:bodyPr>
          <a:lstStyle/>
          <a:p>
            <a:r>
              <a:rPr lang="en-US" dirty="0" smtClean="0"/>
              <a:t>Production</a:t>
            </a:r>
            <a:endParaRPr lang="en-US" dirty="0"/>
          </a:p>
        </p:txBody>
      </p:sp>
      <p:cxnSp>
        <p:nvCxnSpPr>
          <p:cNvPr id="8" name="Straight Arrow Connector 7"/>
          <p:cNvCxnSpPr>
            <a:stCxn id="31" idx="0"/>
            <a:endCxn id="14" idx="2"/>
          </p:cNvCxnSpPr>
          <p:nvPr/>
        </p:nvCxnSpPr>
        <p:spPr>
          <a:xfrm flipV="1">
            <a:off x="1003318" y="3468771"/>
            <a:ext cx="129959" cy="107039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a:stCxn id="34" idx="0"/>
          </p:cNvCxnSpPr>
          <p:nvPr/>
        </p:nvCxnSpPr>
        <p:spPr>
          <a:xfrm flipV="1">
            <a:off x="1945721" y="3588905"/>
            <a:ext cx="1244810" cy="95026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a:stCxn id="47" idx="0"/>
          </p:cNvCxnSpPr>
          <p:nvPr/>
        </p:nvCxnSpPr>
        <p:spPr>
          <a:xfrm flipH="1" flipV="1">
            <a:off x="5245284" y="3588905"/>
            <a:ext cx="1941317" cy="95026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43" name="Picture 42"/>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522052" y="4539168"/>
            <a:ext cx="723232" cy="1150943"/>
          </a:xfrm>
          <a:prstGeom prst="rect">
            <a:avLst/>
          </a:prstGeom>
        </p:spPr>
      </p:pic>
      <p:sp>
        <p:nvSpPr>
          <p:cNvPr id="44" name="Rectangle 43"/>
          <p:cNvSpPr/>
          <p:nvPr/>
        </p:nvSpPr>
        <p:spPr>
          <a:xfrm>
            <a:off x="4453167" y="5642516"/>
            <a:ext cx="870175" cy="369332"/>
          </a:xfrm>
          <a:prstGeom prst="rect">
            <a:avLst/>
          </a:prstGeom>
        </p:spPr>
        <p:txBody>
          <a:bodyPr wrap="none">
            <a:spAutoFit/>
          </a:bodyPr>
          <a:lstStyle/>
          <a:p>
            <a:r>
              <a:rPr lang="en-US" dirty="0" smtClean="0"/>
              <a:t>Staging</a:t>
            </a:r>
            <a:endParaRPr lang="en-US" dirty="0"/>
          </a:p>
        </p:txBody>
      </p:sp>
      <p:cxnSp>
        <p:nvCxnSpPr>
          <p:cNvPr id="46" name="Straight Arrow Connector 45"/>
          <p:cNvCxnSpPr>
            <a:stCxn id="43" idx="0"/>
          </p:cNvCxnSpPr>
          <p:nvPr/>
        </p:nvCxnSpPr>
        <p:spPr>
          <a:xfrm flipH="1" flipV="1">
            <a:off x="1584105" y="3588905"/>
            <a:ext cx="3299563" cy="95026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47" name="Picture 46"/>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824985" y="4539168"/>
            <a:ext cx="723232" cy="1150943"/>
          </a:xfrm>
          <a:prstGeom prst="rect">
            <a:avLst/>
          </a:prstGeom>
        </p:spPr>
      </p:pic>
      <p:sp>
        <p:nvSpPr>
          <p:cNvPr id="48" name="Rectangle 47"/>
          <p:cNvSpPr/>
          <p:nvPr/>
        </p:nvSpPr>
        <p:spPr>
          <a:xfrm>
            <a:off x="6761532" y="5642516"/>
            <a:ext cx="582211" cy="369332"/>
          </a:xfrm>
          <a:prstGeom prst="rect">
            <a:avLst/>
          </a:prstGeom>
        </p:spPr>
        <p:txBody>
          <a:bodyPr wrap="none">
            <a:spAutoFit/>
          </a:bodyPr>
          <a:lstStyle/>
          <a:p>
            <a:r>
              <a:rPr lang="en-US" dirty="0" smtClean="0"/>
              <a:t>Test</a:t>
            </a:r>
            <a:endParaRPr lang="en-US" dirty="0"/>
          </a:p>
        </p:txBody>
      </p:sp>
      <p:cxnSp>
        <p:nvCxnSpPr>
          <p:cNvPr id="51" name="Straight Arrow Connector 50"/>
          <p:cNvCxnSpPr>
            <a:stCxn id="47" idx="0"/>
          </p:cNvCxnSpPr>
          <p:nvPr/>
        </p:nvCxnSpPr>
        <p:spPr>
          <a:xfrm flipH="1" flipV="1">
            <a:off x="7078132" y="3588905"/>
            <a:ext cx="108469" cy="95026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2" name="Straight Arrow Connector 51"/>
          <p:cNvCxnSpPr>
            <a:stCxn id="43" idx="0"/>
          </p:cNvCxnSpPr>
          <p:nvPr/>
        </p:nvCxnSpPr>
        <p:spPr>
          <a:xfrm flipH="1" flipV="1">
            <a:off x="3247151" y="3588906"/>
            <a:ext cx="1636517" cy="95026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a:stCxn id="47" idx="0"/>
          </p:cNvCxnSpPr>
          <p:nvPr/>
        </p:nvCxnSpPr>
        <p:spPr>
          <a:xfrm flipH="1" flipV="1">
            <a:off x="3691466" y="3588906"/>
            <a:ext cx="3495135" cy="95026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66" name="Picture 65"/>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639200" y="5215990"/>
            <a:ext cx="723232" cy="1150943"/>
          </a:xfrm>
          <a:prstGeom prst="rect">
            <a:avLst/>
          </a:prstGeom>
        </p:spPr>
      </p:pic>
      <p:sp>
        <p:nvSpPr>
          <p:cNvPr id="67" name="Rectangle 66"/>
          <p:cNvSpPr/>
          <p:nvPr/>
        </p:nvSpPr>
        <p:spPr>
          <a:xfrm>
            <a:off x="2570315" y="6488668"/>
            <a:ext cx="747658" cy="369332"/>
          </a:xfrm>
          <a:prstGeom prst="rect">
            <a:avLst/>
          </a:prstGeom>
        </p:spPr>
        <p:txBody>
          <a:bodyPr wrap="none">
            <a:spAutoFit/>
          </a:bodyPr>
          <a:lstStyle/>
          <a:p>
            <a:r>
              <a:rPr lang="en-US" dirty="0" smtClean="0"/>
              <a:t>Demo</a:t>
            </a:r>
            <a:endParaRPr lang="en-US" dirty="0"/>
          </a:p>
        </p:txBody>
      </p:sp>
      <p:pic>
        <p:nvPicPr>
          <p:cNvPr id="68" name="Picture 67"/>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824035" y="5215990"/>
            <a:ext cx="723232" cy="1150943"/>
          </a:xfrm>
          <a:prstGeom prst="rect">
            <a:avLst/>
          </a:prstGeom>
        </p:spPr>
      </p:pic>
      <p:sp>
        <p:nvSpPr>
          <p:cNvPr id="69" name="Rectangle 68"/>
          <p:cNvSpPr/>
          <p:nvPr/>
        </p:nvSpPr>
        <p:spPr>
          <a:xfrm>
            <a:off x="5755150" y="6488668"/>
            <a:ext cx="635285" cy="369332"/>
          </a:xfrm>
          <a:prstGeom prst="rect">
            <a:avLst/>
          </a:prstGeom>
        </p:spPr>
        <p:txBody>
          <a:bodyPr wrap="none">
            <a:spAutoFit/>
          </a:bodyPr>
          <a:lstStyle/>
          <a:p>
            <a:r>
              <a:rPr lang="en-US" dirty="0" smtClean="0"/>
              <a:t>Load</a:t>
            </a:r>
            <a:endParaRPr lang="en-US" dirty="0"/>
          </a:p>
        </p:txBody>
      </p:sp>
      <p:pic>
        <p:nvPicPr>
          <p:cNvPr id="70" name="Picture 69"/>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634357" y="5215990"/>
            <a:ext cx="723232" cy="1150943"/>
          </a:xfrm>
          <a:prstGeom prst="rect">
            <a:avLst/>
          </a:prstGeom>
        </p:spPr>
      </p:pic>
      <p:sp>
        <p:nvSpPr>
          <p:cNvPr id="71" name="Rectangle 70"/>
          <p:cNvSpPr/>
          <p:nvPr/>
        </p:nvSpPr>
        <p:spPr>
          <a:xfrm>
            <a:off x="3565472" y="6488668"/>
            <a:ext cx="473545" cy="369332"/>
          </a:xfrm>
          <a:prstGeom prst="rect">
            <a:avLst/>
          </a:prstGeom>
        </p:spPr>
        <p:txBody>
          <a:bodyPr wrap="none">
            <a:spAutoFit/>
          </a:bodyPr>
          <a:lstStyle/>
          <a:p>
            <a:r>
              <a:rPr lang="en-US" dirty="0" smtClean="0"/>
              <a:t>QA</a:t>
            </a:r>
            <a:endParaRPr lang="en-US" dirty="0"/>
          </a:p>
        </p:txBody>
      </p:sp>
      <p:sp>
        <p:nvSpPr>
          <p:cNvPr id="74" name="Rectangle 73"/>
          <p:cNvSpPr/>
          <p:nvPr/>
        </p:nvSpPr>
        <p:spPr>
          <a:xfrm>
            <a:off x="506743" y="1094472"/>
            <a:ext cx="7620000" cy="369332"/>
          </a:xfrm>
          <a:prstGeom prst="rect">
            <a:avLst/>
          </a:prstGeom>
        </p:spPr>
        <p:txBody>
          <a:bodyPr wrap="square">
            <a:spAutoFit/>
          </a:bodyPr>
          <a:lstStyle/>
          <a:p>
            <a:r>
              <a:rPr lang="en-US" dirty="0"/>
              <a:t>Comment </a:t>
            </a:r>
            <a:r>
              <a:rPr lang="en-US" dirty="0" err="1"/>
              <a:t>intégrer</a:t>
            </a:r>
            <a:r>
              <a:rPr lang="en-US" dirty="0"/>
              <a:t> les </a:t>
            </a:r>
            <a:r>
              <a:rPr lang="en-US" dirty="0" err="1"/>
              <a:t>meilleurs</a:t>
            </a:r>
            <a:r>
              <a:rPr lang="en-US" dirty="0"/>
              <a:t> </a:t>
            </a:r>
            <a:r>
              <a:rPr lang="en-US" dirty="0" err="1"/>
              <a:t>outils</a:t>
            </a:r>
            <a:r>
              <a:rPr lang="en-US" dirty="0"/>
              <a:t> </a:t>
            </a:r>
            <a:r>
              <a:rPr lang="en-US" dirty="0" err="1"/>
              <a:t>dans</a:t>
            </a:r>
            <a:r>
              <a:rPr lang="en-US" dirty="0"/>
              <a:t> </a:t>
            </a:r>
            <a:r>
              <a:rPr lang="en-US" dirty="0" err="1"/>
              <a:t>nos</a:t>
            </a:r>
            <a:r>
              <a:rPr lang="en-US" dirty="0"/>
              <a:t> </a:t>
            </a:r>
            <a:r>
              <a:rPr lang="en-US" dirty="0" err="1"/>
              <a:t>projets</a:t>
            </a:r>
            <a:r>
              <a:rPr lang="en-US" dirty="0"/>
              <a:t>?</a:t>
            </a:r>
          </a:p>
        </p:txBody>
      </p:sp>
      <p:cxnSp>
        <p:nvCxnSpPr>
          <p:cNvPr id="75" name="Straight Arrow Connector 74"/>
          <p:cNvCxnSpPr>
            <a:stCxn id="66" idx="0"/>
            <a:endCxn id="14" idx="2"/>
          </p:cNvCxnSpPr>
          <p:nvPr/>
        </p:nvCxnSpPr>
        <p:spPr>
          <a:xfrm flipH="1" flipV="1">
            <a:off x="1133277" y="3468771"/>
            <a:ext cx="1867539" cy="174721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9" name="Straight Arrow Connector 78"/>
          <p:cNvCxnSpPr>
            <a:stCxn id="70" idx="0"/>
            <a:endCxn id="14" idx="2"/>
          </p:cNvCxnSpPr>
          <p:nvPr/>
        </p:nvCxnSpPr>
        <p:spPr>
          <a:xfrm flipH="1" flipV="1">
            <a:off x="1133277" y="3468771"/>
            <a:ext cx="2862696" cy="174721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3" name="Straight Arrow Connector 82"/>
          <p:cNvCxnSpPr>
            <a:stCxn id="68" idx="0"/>
            <a:endCxn id="16" idx="2"/>
          </p:cNvCxnSpPr>
          <p:nvPr/>
        </p:nvCxnSpPr>
        <p:spPr>
          <a:xfrm flipV="1">
            <a:off x="6185651" y="3468771"/>
            <a:ext cx="763415" cy="174721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1849110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8"/>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1"/>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66"/>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70"/>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68"/>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6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71"/>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67"/>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75"/>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79"/>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83"/>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75"/>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79"/>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3" grpId="0"/>
      <p:bldP spid="44" grpId="0"/>
      <p:bldP spid="48" grpId="0"/>
      <p:bldP spid="67" grpId="0"/>
      <p:bldP spid="69" grpId="0"/>
      <p:bldP spid="71"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1.8|9.2|0.9|3"/>
</p:tagLst>
</file>

<file path=ppt/tags/tag2.xml><?xml version="1.0" encoding="utf-8"?>
<p:tagLst xmlns:a="http://schemas.openxmlformats.org/drawingml/2006/main" xmlns:r="http://schemas.openxmlformats.org/officeDocument/2006/relationships" xmlns:p="http://schemas.openxmlformats.org/presentationml/2006/main">
  <p:tag name="TIMING" val="|1.6|0.4|0.1|0.1|0.1|0.1|0.2"/>
</p:tagLst>
</file>

<file path=ppt/tags/tag3.xml><?xml version="1.0" encoding="utf-8"?>
<p:tagLst xmlns:a="http://schemas.openxmlformats.org/drawingml/2006/main" xmlns:r="http://schemas.openxmlformats.org/officeDocument/2006/relationships" xmlns:p="http://schemas.openxmlformats.org/presentationml/2006/main">
  <p:tag name="TIMING" val="|1.3"/>
</p:tagLst>
</file>

<file path=ppt/tags/tag4.xml><?xml version="1.0" encoding="utf-8"?>
<p:tagLst xmlns:a="http://schemas.openxmlformats.org/drawingml/2006/main" xmlns:r="http://schemas.openxmlformats.org/officeDocument/2006/relationships" xmlns:p="http://schemas.openxmlformats.org/presentationml/2006/main">
  <p:tag name="TIMING" val="|0.3|0.3|0.1"/>
</p:tagLst>
</file>

<file path=ppt/tags/tag5.xml><?xml version="1.0" encoding="utf-8"?>
<p:tagLst xmlns:a="http://schemas.openxmlformats.org/drawingml/2006/main" xmlns:r="http://schemas.openxmlformats.org/officeDocument/2006/relationships" xmlns:p="http://schemas.openxmlformats.org/presentationml/2006/main">
  <p:tag name="TIMING" val="|0.1|0.4|0.3|0.3|0.4"/>
</p:tagLst>
</file>

<file path=ppt/tags/tag6.xml><?xml version="1.0" encoding="utf-8"?>
<p:tagLst xmlns:a="http://schemas.openxmlformats.org/drawingml/2006/main" xmlns:r="http://schemas.openxmlformats.org/officeDocument/2006/relationships" xmlns:p="http://schemas.openxmlformats.org/presentationml/2006/main">
  <p:tag name="TIMING" val="|0|0.5|0.5|0.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Adjacency.thmx</Template>
  <TotalTime>8779</TotalTime>
  <Words>7903</Words>
  <Application>Microsoft Macintosh PowerPoint</Application>
  <PresentationFormat>On-screen Show (4:3)</PresentationFormat>
  <Paragraphs>935</Paragraphs>
  <Slides>51</Slides>
  <Notes>30</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Adjacency</vt:lpstr>
      <vt:lpstr>Le contour</vt:lpstr>
      <vt:lpstr>L'ingénierie dans les nuages</vt:lpstr>
      <vt:lpstr>Les nuages informatiques</vt:lpstr>
      <vt:lpstr>Publiques /  Privée / Hybride</vt:lpstr>
      <vt:lpstr>Services des nuages</vt:lpstr>
      <vt:lpstr>Les problèmes Les opportunités</vt:lpstr>
      <vt:lpstr>Gestion de l’infrastructure</vt:lpstr>
      <vt:lpstr>Gestion de l’infrastructure (2)</vt:lpstr>
      <vt:lpstr>Gestion des projets</vt:lpstr>
      <vt:lpstr>Donc, on utilise DevOps</vt:lpstr>
      <vt:lpstr>Origins of DevOps</vt:lpstr>
      <vt:lpstr>PowerPoint Presentation</vt:lpstr>
      <vt:lpstr>Intro à Chef</vt:lpstr>
      <vt:lpstr>Architecture de Chef</vt:lpstr>
      <vt:lpstr>Structures de fichiers de Chef</vt:lpstr>
      <vt:lpstr>Exemples avec Chef</vt:lpstr>
      <vt:lpstr>Examples: Bootstrapping Chef</vt:lpstr>
      <vt:lpstr>Chef Examples - execute</vt:lpstr>
      <vt:lpstr>Chef Examples - upstart</vt:lpstr>
      <vt:lpstr>Examples: Monit</vt:lpstr>
      <vt:lpstr>Examples: Build Server</vt:lpstr>
      <vt:lpstr>MapReduce</vt:lpstr>
      <vt:lpstr>Map, Shuffle, Reduce</vt:lpstr>
      <vt:lpstr>Example: Top Collaborators</vt:lpstr>
      <vt:lpstr>Group Authors (Map)</vt:lpstr>
      <vt:lpstr>Count Collaborations (Reduce)</vt:lpstr>
      <vt:lpstr>Common Collaborators (Chain)</vt:lpstr>
      <vt:lpstr>Common Collaborators (con’t)</vt:lpstr>
      <vt:lpstr>Common Collaborators (reduce)</vt:lpstr>
      <vt:lpstr>Chef + MapReduce</vt:lpstr>
      <vt:lpstr>MapReduce in Elixir</vt:lpstr>
      <vt:lpstr>Elixir MapReduce</vt:lpstr>
      <vt:lpstr>Sample Collaborations</vt:lpstr>
      <vt:lpstr>Les possibilités de recherche</vt:lpstr>
      <vt:lpstr>Questions?</vt:lpstr>
      <vt:lpstr>Resources</vt:lpstr>
      <vt:lpstr>More References</vt:lpstr>
      <vt:lpstr>Image References</vt:lpstr>
      <vt:lpstr>Related Work</vt:lpstr>
      <vt:lpstr>Related Work (cont)</vt:lpstr>
      <vt:lpstr>PowerPoint Presentation</vt:lpstr>
      <vt:lpstr>Les bases Chef</vt:lpstr>
      <vt:lpstr>Knife Can…</vt:lpstr>
      <vt:lpstr>Ohai Can…</vt:lpstr>
      <vt:lpstr>$ ohai</vt:lpstr>
      <vt:lpstr>Common Chef Resources</vt:lpstr>
      <vt:lpstr>Example Chef Roles</vt:lpstr>
      <vt:lpstr>Example Chef Environments</vt:lpstr>
      <vt:lpstr>Chef Examples - execute</vt:lpstr>
      <vt:lpstr>Chef Examples - upstart</vt:lpstr>
      <vt:lpstr>DevOps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Agile Software Development</dc:title>
  <dc:creator>Andrew Forward</dc:creator>
  <cp:lastModifiedBy>Ayana Forward</cp:lastModifiedBy>
  <cp:revision>670</cp:revision>
  <cp:lastPrinted>2013-06-19T07:21:29Z</cp:lastPrinted>
  <dcterms:created xsi:type="dcterms:W3CDTF">2011-09-20T15:12:31Z</dcterms:created>
  <dcterms:modified xsi:type="dcterms:W3CDTF">2013-06-21T15:27:48Z</dcterms:modified>
</cp:coreProperties>
</file>